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handoutMasterIdLst>
    <p:handoutMasterId r:id="rId19"/>
  </p:handoutMasterIdLst>
  <p:sldIdLst>
    <p:sldId id="256" r:id="rId5"/>
    <p:sldId id="555" r:id="rId6"/>
    <p:sldId id="556" r:id="rId7"/>
    <p:sldId id="259" r:id="rId8"/>
    <p:sldId id="260" r:id="rId9"/>
    <p:sldId id="261" r:id="rId10"/>
    <p:sldId id="262" r:id="rId11"/>
    <p:sldId id="263" r:id="rId12"/>
    <p:sldId id="264" r:id="rId13"/>
    <p:sldId id="562" r:id="rId14"/>
    <p:sldId id="564" r:id="rId15"/>
    <p:sldId id="265" r:id="rId16"/>
    <p:sldId id="563" r:id="rId17"/>
  </p:sldIdLst>
  <p:sldSz cx="12192000" cy="6858000"/>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651E"/>
    <a:srgbClr val="002B55"/>
    <a:srgbClr val="D23424"/>
    <a:srgbClr val="E0E0E0"/>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3BF962-0100-DB52-72B6-9FCFD37CFCB4}" v="2" dt="2022-05-20T20:28:43.875"/>
    <p1510:client id="{7FEEF0A1-7729-CB54-832A-9CD1844C44FC}" v="6" dt="2023-04-11T13:55:48.258"/>
    <p1510:client id="{9616E8AC-1DAE-6C94-487A-E37EE9EE1030}" v="1" dt="2023-07-10T19:42:35.198"/>
    <p1510:client id="{D4CB9A1D-D19D-E556-CF77-DBBCE77EB081}" v="1" dt="2023-07-06T19:51:56.831"/>
  </p1510:revLst>
</p1510:revInfo>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21" autoAdjust="0"/>
    <p:restoredTop sz="96327"/>
  </p:normalViewPr>
  <p:slideViewPr>
    <p:cSldViewPr snapToGrid="0">
      <p:cViewPr varScale="1">
        <p:scale>
          <a:sx n="114" d="100"/>
          <a:sy n="114" d="100"/>
        </p:scale>
        <p:origin x="102"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Henry" userId="f58b4076-4b69-45ff-bc49-ba3225829e52" providerId="ADAL" clId="{46AA99C6-7274-4C0B-A263-5E62D6D4D928}"/>
    <pc:docChg chg="custSel delSld modSld modNotesMaster modHandout">
      <pc:chgData name="Jennifer Henry" userId="f58b4076-4b69-45ff-bc49-ba3225829e52" providerId="ADAL" clId="{46AA99C6-7274-4C0B-A263-5E62D6D4D928}" dt="2022-05-17T15:00:06.643" v="316"/>
      <pc:docMkLst>
        <pc:docMk/>
      </pc:docMkLst>
      <pc:sldChg chg="del">
        <pc:chgData name="Jennifer Henry" userId="f58b4076-4b69-45ff-bc49-ba3225829e52" providerId="ADAL" clId="{46AA99C6-7274-4C0B-A263-5E62D6D4D928}" dt="2022-05-17T14:56:25.920" v="0" actId="2696"/>
        <pc:sldMkLst>
          <pc:docMk/>
          <pc:sldMk cId="54208523" sldId="258"/>
        </pc:sldMkLst>
      </pc:sldChg>
      <pc:sldChg chg="modNotes">
        <pc:chgData name="Jennifer Henry" userId="f58b4076-4b69-45ff-bc49-ba3225829e52" providerId="ADAL" clId="{46AA99C6-7274-4C0B-A263-5E62D6D4D928}" dt="2022-05-17T14:58:24.539" v="314" actId="20577"/>
        <pc:sldMkLst>
          <pc:docMk/>
          <pc:sldMk cId="2305580555" sldId="259"/>
        </pc:sldMkLst>
      </pc:sldChg>
      <pc:sldChg chg="del">
        <pc:chgData name="Jennifer Henry" userId="f58b4076-4b69-45ff-bc49-ba3225829e52" providerId="ADAL" clId="{46AA99C6-7274-4C0B-A263-5E62D6D4D928}" dt="2022-05-17T14:59:37.458" v="315" actId="2696"/>
        <pc:sldMkLst>
          <pc:docMk/>
          <pc:sldMk cId="2542741693" sldId="557"/>
        </pc:sldMkLst>
      </pc:sldChg>
    </pc:docChg>
  </pc:docChgLst>
  <pc:docChgLst>
    <pc:chgData name="Angelica Benalcazar" userId="S::abenalcazar@united-church.ca::2fd44b7a-6c95-4d87-9c5a-cbebbb9f7336" providerId="AD" clId="Web-{7FEEF0A1-7729-CB54-832A-9CD1844C44FC}"/>
    <pc:docChg chg="modSld">
      <pc:chgData name="Angelica Benalcazar" userId="S::abenalcazar@united-church.ca::2fd44b7a-6c95-4d87-9c5a-cbebbb9f7336" providerId="AD" clId="Web-{7FEEF0A1-7729-CB54-832A-9CD1844C44FC}" dt="2023-04-11T13:55:48.258" v="5" actId="1076"/>
      <pc:docMkLst>
        <pc:docMk/>
      </pc:docMkLst>
      <pc:sldChg chg="modSp">
        <pc:chgData name="Angelica Benalcazar" userId="S::abenalcazar@united-church.ca::2fd44b7a-6c95-4d87-9c5a-cbebbb9f7336" providerId="AD" clId="Web-{7FEEF0A1-7729-CB54-832A-9CD1844C44FC}" dt="2023-04-11T13:55:48.258" v="5" actId="1076"/>
        <pc:sldMkLst>
          <pc:docMk/>
          <pc:sldMk cId="1413580508" sldId="265"/>
        </pc:sldMkLst>
        <pc:picChg chg="mod">
          <ac:chgData name="Angelica Benalcazar" userId="S::abenalcazar@united-church.ca::2fd44b7a-6c95-4d87-9c5a-cbebbb9f7336" providerId="AD" clId="Web-{7FEEF0A1-7729-CB54-832A-9CD1844C44FC}" dt="2023-04-11T13:55:48.258" v="5" actId="1076"/>
          <ac:picMkLst>
            <pc:docMk/>
            <pc:sldMk cId="1413580508" sldId="265"/>
            <ac:picMk id="3" creationId="{D27B1ABB-3D06-6041-B470-A2E89715C7F3}"/>
          </ac:picMkLst>
        </pc:picChg>
      </pc:sldChg>
    </pc:docChg>
  </pc:docChgLst>
  <pc:docChgLst>
    <pc:chgData name="Bill Gillard" userId="S::bgillard@united-church.ca::195a38a7-fb3a-4e0c-91e9-5dec57ca7941" providerId="AD" clId="Web-{2E3BF962-0100-DB52-72B6-9FCFD37CFCB4}"/>
    <pc:docChg chg="modSld">
      <pc:chgData name="Bill Gillard" userId="S::bgillard@united-church.ca::195a38a7-fb3a-4e0c-91e9-5dec57ca7941" providerId="AD" clId="Web-{2E3BF962-0100-DB52-72B6-9FCFD37CFCB4}" dt="2022-05-20T20:28:43.875" v="1"/>
      <pc:docMkLst>
        <pc:docMk/>
      </pc:docMkLst>
      <pc:sldChg chg="modSp">
        <pc:chgData name="Bill Gillard" userId="S::bgillard@united-church.ca::195a38a7-fb3a-4e0c-91e9-5dec57ca7941" providerId="AD" clId="Web-{2E3BF962-0100-DB52-72B6-9FCFD37CFCB4}" dt="2022-05-20T20:28:43.875" v="1"/>
        <pc:sldMkLst>
          <pc:docMk/>
          <pc:sldMk cId="706925852" sldId="562"/>
        </pc:sldMkLst>
        <pc:picChg chg="mod">
          <ac:chgData name="Bill Gillard" userId="S::bgillard@united-church.ca::195a38a7-fb3a-4e0c-91e9-5dec57ca7941" providerId="AD" clId="Web-{2E3BF962-0100-DB52-72B6-9FCFD37CFCB4}" dt="2022-05-20T20:28:43.875" v="1"/>
          <ac:picMkLst>
            <pc:docMk/>
            <pc:sldMk cId="706925852" sldId="562"/>
            <ac:picMk id="3" creationId="{A07529DD-BA59-48DA-99A3-797067D1552E}"/>
          </ac:picMkLst>
        </pc:picChg>
      </pc:sldChg>
    </pc:docChg>
  </pc:docChgLst>
  <pc:docChgLst>
    <pc:chgData name="Laura Fouhse" userId="S::lfouhse@united-church.ca::635afbcb-8e58-4141-9589-e0af2677c694" providerId="AD" clId="Web-{9616E8AC-1DAE-6C94-487A-E37EE9EE1030}"/>
    <pc:docChg chg="modSld">
      <pc:chgData name="Laura Fouhse" userId="S::lfouhse@united-church.ca::635afbcb-8e58-4141-9589-e0af2677c694" providerId="AD" clId="Web-{9616E8AC-1DAE-6C94-487A-E37EE9EE1030}" dt="2023-07-10T19:42:35.198" v="0" actId="1076"/>
      <pc:docMkLst>
        <pc:docMk/>
      </pc:docMkLst>
      <pc:sldChg chg="modSp">
        <pc:chgData name="Laura Fouhse" userId="S::lfouhse@united-church.ca::635afbcb-8e58-4141-9589-e0af2677c694" providerId="AD" clId="Web-{9616E8AC-1DAE-6C94-487A-E37EE9EE1030}" dt="2023-07-10T19:42:35.198" v="0" actId="1076"/>
        <pc:sldMkLst>
          <pc:docMk/>
          <pc:sldMk cId="1413580508" sldId="265"/>
        </pc:sldMkLst>
        <pc:picChg chg="mod">
          <ac:chgData name="Laura Fouhse" userId="S::lfouhse@united-church.ca::635afbcb-8e58-4141-9589-e0af2677c694" providerId="AD" clId="Web-{9616E8AC-1DAE-6C94-487A-E37EE9EE1030}" dt="2023-07-10T19:42:35.198" v="0" actId="1076"/>
          <ac:picMkLst>
            <pc:docMk/>
            <pc:sldMk cId="1413580508" sldId="265"/>
            <ac:picMk id="3" creationId="{D27B1ABB-3D06-6041-B470-A2E89715C7F3}"/>
          </ac:picMkLst>
        </pc:picChg>
      </pc:sldChg>
    </pc:docChg>
  </pc:docChgLst>
  <pc:docChgLst>
    <pc:chgData name="Amy Crawford" userId="S::acrawford@united-church.ca::7e5c20ba-aace-4b86-8c87-0953ac995e60" providerId="AD" clId="Web-{D4CB9A1D-D19D-E556-CF77-DBBCE77EB081}"/>
    <pc:docChg chg="sldOrd">
      <pc:chgData name="Amy Crawford" userId="S::acrawford@united-church.ca::7e5c20ba-aace-4b86-8c87-0953ac995e60" providerId="AD" clId="Web-{D4CB9A1D-D19D-E556-CF77-DBBCE77EB081}" dt="2023-07-06T19:51:56.831" v="0"/>
      <pc:docMkLst>
        <pc:docMk/>
      </pc:docMkLst>
      <pc:sldChg chg="ord">
        <pc:chgData name="Amy Crawford" userId="S::acrawford@united-church.ca::7e5c20ba-aace-4b86-8c87-0953ac995e60" providerId="AD" clId="Web-{D4CB9A1D-D19D-E556-CF77-DBBCE77EB081}" dt="2023-07-06T19:51:56.831" v="0"/>
        <pc:sldMkLst>
          <pc:docMk/>
          <pc:sldMk cId="1121451703" sldId="564"/>
        </pc:sldMkLst>
      </pc:sldChg>
    </pc:docChg>
  </pc:docChgLst>
  <pc:docChgLst>
    <pc:chgData name="Daniel Martin" userId="S::dmartin@united-church.ca::0b99e126-88e3-4122-ab88-1977b8f432e5" providerId="AD" clId="Web-{812D4589-1BFA-BA13-E0F0-BC121BA1DF43}"/>
    <pc:docChg chg="modSld">
      <pc:chgData name="Daniel Martin" userId="S::dmartin@united-church.ca::0b99e126-88e3-4122-ab88-1977b8f432e5" providerId="AD" clId="Web-{812D4589-1BFA-BA13-E0F0-BC121BA1DF43}" dt="2023-05-18T18:33:07.894" v="2"/>
      <pc:docMkLst>
        <pc:docMk/>
      </pc:docMkLst>
      <pc:sldChg chg="modNotes">
        <pc:chgData name="Daniel Martin" userId="S::dmartin@united-church.ca::0b99e126-88e3-4122-ab88-1977b8f432e5" providerId="AD" clId="Web-{812D4589-1BFA-BA13-E0F0-BC121BA1DF43}" dt="2023-05-18T18:33:07.894" v="2"/>
        <pc:sldMkLst>
          <pc:docMk/>
          <pc:sldMk cId="3303408895" sldId="26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9D9164-BD80-CC4D-B85D-D38FFDB7439B}"/>
              </a:ext>
            </a:extLst>
          </p:cNvPr>
          <p:cNvSpPr>
            <a:spLocks noGrp="1"/>
          </p:cNvSpPr>
          <p:nvPr>
            <p:ph type="hdr" sz="quarter"/>
          </p:nvPr>
        </p:nvSpPr>
        <p:spPr>
          <a:xfrm>
            <a:off x="0" y="0"/>
            <a:ext cx="3035088" cy="466116"/>
          </a:xfrm>
          <a:prstGeom prst="rect">
            <a:avLst/>
          </a:prstGeom>
        </p:spPr>
        <p:txBody>
          <a:bodyPr vert="horz" lIns="93104" tIns="46552" rIns="93104" bIns="46552" rtlCol="0"/>
          <a:lstStyle>
            <a:lvl1pPr algn="l">
              <a:defRPr sz="1200"/>
            </a:lvl1pPr>
          </a:lstStyle>
          <a:p>
            <a:endParaRPr lang="en-US"/>
          </a:p>
        </p:txBody>
      </p:sp>
      <p:sp>
        <p:nvSpPr>
          <p:cNvPr id="3" name="Date Placeholder 2">
            <a:extLst>
              <a:ext uri="{FF2B5EF4-FFF2-40B4-BE49-F238E27FC236}">
                <a16:creationId xmlns:a16="http://schemas.microsoft.com/office/drawing/2014/main" id="{E833B77D-B40D-1F48-9E0D-B41F96D15D64}"/>
              </a:ext>
            </a:extLst>
          </p:cNvPr>
          <p:cNvSpPr>
            <a:spLocks noGrp="1"/>
          </p:cNvSpPr>
          <p:nvPr>
            <p:ph type="dt" sz="quarter" idx="1"/>
          </p:nvPr>
        </p:nvSpPr>
        <p:spPr>
          <a:xfrm>
            <a:off x="3967341" y="0"/>
            <a:ext cx="3035088" cy="466116"/>
          </a:xfrm>
          <a:prstGeom prst="rect">
            <a:avLst/>
          </a:prstGeom>
        </p:spPr>
        <p:txBody>
          <a:bodyPr vert="horz" lIns="93104" tIns="46552" rIns="93104" bIns="46552" rtlCol="0"/>
          <a:lstStyle>
            <a:lvl1pPr algn="r">
              <a:defRPr sz="1200"/>
            </a:lvl1pPr>
          </a:lstStyle>
          <a:p>
            <a:fld id="{3037F5B4-71E6-AF45-87E1-AC0EE147252D}" type="datetimeFigureOut">
              <a:rPr lang="en-US" smtClean="0"/>
              <a:t>7/10/2023</a:t>
            </a:fld>
            <a:endParaRPr lang="en-US"/>
          </a:p>
        </p:txBody>
      </p:sp>
      <p:sp>
        <p:nvSpPr>
          <p:cNvPr id="4" name="Footer Placeholder 3">
            <a:extLst>
              <a:ext uri="{FF2B5EF4-FFF2-40B4-BE49-F238E27FC236}">
                <a16:creationId xmlns:a16="http://schemas.microsoft.com/office/drawing/2014/main" id="{88F99A23-03AB-9747-9CBE-20ED39C1F53E}"/>
              </a:ext>
            </a:extLst>
          </p:cNvPr>
          <p:cNvSpPr>
            <a:spLocks noGrp="1"/>
          </p:cNvSpPr>
          <p:nvPr>
            <p:ph type="ftr" sz="quarter" idx="2"/>
          </p:nvPr>
        </p:nvSpPr>
        <p:spPr>
          <a:xfrm>
            <a:off x="0" y="8823936"/>
            <a:ext cx="3035088" cy="466115"/>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7D20160-9694-9E4B-9726-BE6CD29020E5}"/>
              </a:ext>
            </a:extLst>
          </p:cNvPr>
          <p:cNvSpPr>
            <a:spLocks noGrp="1"/>
          </p:cNvSpPr>
          <p:nvPr>
            <p:ph type="sldNum" sz="quarter" idx="3"/>
          </p:nvPr>
        </p:nvSpPr>
        <p:spPr>
          <a:xfrm>
            <a:off x="3967341" y="8823936"/>
            <a:ext cx="3035088" cy="466115"/>
          </a:xfrm>
          <a:prstGeom prst="rect">
            <a:avLst/>
          </a:prstGeom>
        </p:spPr>
        <p:txBody>
          <a:bodyPr vert="horz" lIns="93104" tIns="46552" rIns="93104" bIns="46552" rtlCol="0" anchor="b"/>
          <a:lstStyle>
            <a:lvl1pPr algn="r">
              <a:defRPr sz="1200"/>
            </a:lvl1pPr>
          </a:lstStyle>
          <a:p>
            <a:fld id="{EF788371-FCF5-6842-9807-F6A2EB00EB54}" type="slidenum">
              <a:rPr lang="en-US" smtClean="0"/>
              <a:t>‹#›</a:t>
            </a:fld>
            <a:endParaRPr lang="en-US"/>
          </a:p>
        </p:txBody>
      </p:sp>
    </p:spTree>
    <p:extLst>
      <p:ext uri="{BB962C8B-B14F-4D97-AF65-F5344CB8AC3E}">
        <p14:creationId xmlns:p14="http://schemas.microsoft.com/office/powerpoint/2010/main" val="2485343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6116"/>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idx="1"/>
          </p:nvPr>
        </p:nvSpPr>
        <p:spPr>
          <a:xfrm>
            <a:off x="3967341" y="0"/>
            <a:ext cx="3035088" cy="466116"/>
          </a:xfrm>
          <a:prstGeom prst="rect">
            <a:avLst/>
          </a:prstGeom>
        </p:spPr>
        <p:txBody>
          <a:bodyPr vert="horz" lIns="93104" tIns="46552" rIns="93104" bIns="46552" rtlCol="0"/>
          <a:lstStyle>
            <a:lvl1pPr algn="r">
              <a:defRPr sz="1200"/>
            </a:lvl1pPr>
          </a:lstStyle>
          <a:p>
            <a:fld id="{F1290CCC-AD3F-3A44-9F61-D9015EE36135}" type="datetimeFigureOut">
              <a:rPr lang="en-US" smtClean="0"/>
              <a:t>7/10/2023</a:t>
            </a:fld>
            <a:endParaRPr lang="en-US"/>
          </a:p>
        </p:txBody>
      </p:sp>
      <p:sp>
        <p:nvSpPr>
          <p:cNvPr id="4" name="Slide Image Placeholder 3"/>
          <p:cNvSpPr>
            <a:spLocks noGrp="1" noRot="1" noChangeAspect="1"/>
          </p:cNvSpPr>
          <p:nvPr>
            <p:ph type="sldImg" idx="2"/>
          </p:nvPr>
        </p:nvSpPr>
        <p:spPr>
          <a:xfrm>
            <a:off x="714375" y="1160463"/>
            <a:ext cx="5575300" cy="3136900"/>
          </a:xfrm>
          <a:prstGeom prst="rect">
            <a:avLst/>
          </a:prstGeom>
          <a:noFill/>
          <a:ln w="12700">
            <a:solidFill>
              <a:prstClr val="black"/>
            </a:solidFill>
          </a:ln>
        </p:spPr>
        <p:txBody>
          <a:bodyPr vert="horz" lIns="93104" tIns="46552" rIns="93104" bIns="46552" rtlCol="0" anchor="ctr"/>
          <a:lstStyle/>
          <a:p>
            <a:endParaRPr lang="en-US"/>
          </a:p>
        </p:txBody>
      </p:sp>
      <p:sp>
        <p:nvSpPr>
          <p:cNvPr id="5" name="Notes Placeholder 4"/>
          <p:cNvSpPr>
            <a:spLocks noGrp="1"/>
          </p:cNvSpPr>
          <p:nvPr>
            <p:ph type="body" sz="quarter" idx="3"/>
          </p:nvPr>
        </p:nvSpPr>
        <p:spPr>
          <a:xfrm>
            <a:off x="700405" y="4470837"/>
            <a:ext cx="5603240" cy="3657957"/>
          </a:xfrm>
          <a:prstGeom prst="rect">
            <a:avLst/>
          </a:prstGeom>
        </p:spPr>
        <p:txBody>
          <a:bodyPr vert="horz" lIns="93104" tIns="46552" rIns="93104" bIns="4655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3936"/>
            <a:ext cx="3035088" cy="466115"/>
          </a:xfrm>
          <a:prstGeom prst="rect">
            <a:avLst/>
          </a:prstGeom>
        </p:spPr>
        <p:txBody>
          <a:bodyPr vert="horz" lIns="93104" tIns="46552" rIns="93104" bIns="46552" rtlCol="0" anchor="b"/>
          <a:lstStyle>
            <a:lvl1pPr algn="l">
              <a:defRPr sz="1200"/>
            </a:lvl1pPr>
          </a:lstStyle>
          <a:p>
            <a:endParaRPr lang="en-US"/>
          </a:p>
        </p:txBody>
      </p:sp>
      <p:sp>
        <p:nvSpPr>
          <p:cNvPr id="7" name="Slide Number Placeholder 6"/>
          <p:cNvSpPr>
            <a:spLocks noGrp="1"/>
          </p:cNvSpPr>
          <p:nvPr>
            <p:ph type="sldNum" sz="quarter" idx="5"/>
          </p:nvPr>
        </p:nvSpPr>
        <p:spPr>
          <a:xfrm>
            <a:off x="3967341" y="8823936"/>
            <a:ext cx="3035088" cy="466115"/>
          </a:xfrm>
          <a:prstGeom prst="rect">
            <a:avLst/>
          </a:prstGeom>
        </p:spPr>
        <p:txBody>
          <a:bodyPr vert="horz" lIns="93104" tIns="46552" rIns="93104" bIns="46552" rtlCol="0" anchor="b"/>
          <a:lstStyle>
            <a:lvl1pPr algn="r">
              <a:defRPr sz="1200"/>
            </a:lvl1pPr>
          </a:lstStyle>
          <a:p>
            <a:fld id="{D05F612F-D42F-7B46-87B9-9417352ECCD9}" type="slidenum">
              <a:rPr lang="en-US" smtClean="0"/>
              <a:t>‹#›</a:t>
            </a:fld>
            <a:endParaRPr lang="en-US"/>
          </a:p>
        </p:txBody>
      </p:sp>
    </p:spTree>
    <p:extLst>
      <p:ext uri="{BB962C8B-B14F-4D97-AF65-F5344CB8AC3E}">
        <p14:creationId xmlns:p14="http://schemas.microsoft.com/office/powerpoint/2010/main" val="2186193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united-church.ca/community-and-faith/welcome-united-church-canada/our-call-and-our-visio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1</a:t>
            </a:fld>
            <a:endParaRPr lang="en-US"/>
          </a:p>
        </p:txBody>
      </p:sp>
    </p:spTree>
    <p:extLst>
      <p:ext uri="{BB962C8B-B14F-4D97-AF65-F5344CB8AC3E}">
        <p14:creationId xmlns:p14="http://schemas.microsoft.com/office/powerpoint/2010/main" val="1165271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Strategic Objectives both represent working we are pulling forward—and work that is newer—such as the area dedicated to strengthening invitation or growth.  Here’s where are hoping to develop concrete actions that disrupt narrative of decline.  </a:t>
            </a:r>
          </a:p>
          <a:p>
            <a:r>
              <a:rPr lang="en-US" dirty="0"/>
              <a:t>Right now, staff groups are working in these five areas as well as in an Indigenous pathway to identify initiatives and goals, activities and key results.  They are pulling from the consultation process.  We expect to have our first operational plan linked to these objectives by fall of 2022.</a:t>
            </a:r>
          </a:p>
          <a:p>
            <a:endParaRPr lang="en-US" dirty="0"/>
          </a:p>
          <a:p>
            <a:r>
              <a:rPr lang="en-US" dirty="0"/>
              <a:t>Some might notice that these are also groupings used for GC44 proposals.  </a:t>
            </a: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10</a:t>
            </a:fld>
            <a:endParaRPr lang="en-US"/>
          </a:p>
        </p:txBody>
      </p:sp>
    </p:spTree>
    <p:extLst>
      <p:ext uri="{BB962C8B-B14F-4D97-AF65-F5344CB8AC3E}">
        <p14:creationId xmlns:p14="http://schemas.microsoft.com/office/powerpoint/2010/main" val="1969592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Additional slide with almost the full objective, in case you wish to use it. </a:t>
            </a:r>
            <a:endParaRPr lang="en-CA" i="1" dirty="0"/>
          </a:p>
        </p:txBody>
      </p:sp>
      <p:sp>
        <p:nvSpPr>
          <p:cNvPr id="4" name="Slide Number Placeholder 3"/>
          <p:cNvSpPr>
            <a:spLocks noGrp="1"/>
          </p:cNvSpPr>
          <p:nvPr>
            <p:ph type="sldNum" sz="quarter" idx="5"/>
          </p:nvPr>
        </p:nvSpPr>
        <p:spPr/>
        <p:txBody>
          <a:bodyPr/>
          <a:lstStyle/>
          <a:p>
            <a:fld id="{D05F612F-D42F-7B46-87B9-9417352ECCD9}" type="slidenum">
              <a:rPr lang="en-US" smtClean="0"/>
              <a:t>11</a:t>
            </a:fld>
            <a:endParaRPr lang="en-US"/>
          </a:p>
        </p:txBody>
      </p:sp>
    </p:spTree>
    <p:extLst>
      <p:ext uri="{BB962C8B-B14F-4D97-AF65-F5344CB8AC3E}">
        <p14:creationId xmlns:p14="http://schemas.microsoft.com/office/powerpoint/2010/main" val="4088846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the whole picture.  Invite you to look to the Our Call and Our Vision section of the General Council Website where initial resources are being placed. </a:t>
            </a:r>
          </a:p>
          <a:p>
            <a:endParaRPr lang="en-US" dirty="0"/>
          </a:p>
          <a:p>
            <a:r>
              <a:rPr lang="en-US" dirty="0">
                <a:hlinkClick r:id="rId3"/>
              </a:rPr>
              <a:t>https://united-church.ca/community-and-faith/welcome-united-church-canada/our-call-and-our-vision</a:t>
            </a:r>
            <a:endParaRPr lang="en-US" dirty="0"/>
          </a:p>
          <a:p>
            <a:endParaRPr lang="en-US" dirty="0"/>
          </a:p>
          <a:p>
            <a:r>
              <a:rPr lang="en-US" dirty="0"/>
              <a:t>More will be shared in the coming months.  We expect to develop a process for animation of the Call and Vision in communities of faith.  </a:t>
            </a:r>
          </a:p>
          <a:p>
            <a:endParaRPr lang="en-US" dirty="0"/>
          </a:p>
          <a:p>
            <a:r>
              <a:rPr lang="en-US" dirty="0"/>
              <a:t>In the meantime, we would invite you—whether an individual, community of faith, regional council or incorporated ministry—to begin to find yourself in this picture.  To reflect on your work, ministry and community in regards to these three words: </a:t>
            </a:r>
          </a:p>
          <a:p>
            <a:r>
              <a:rPr lang="en-US" dirty="0"/>
              <a:t>Deep Spirituality, Bold Discipleship, Daring Justice.  </a:t>
            </a:r>
          </a:p>
          <a:p>
            <a:r>
              <a:rPr lang="en-US" dirty="0"/>
              <a:t>This is our call.  Lets make it our Commitment.   </a:t>
            </a:r>
          </a:p>
          <a:p>
            <a:endParaRPr lang="en-US" dirty="0"/>
          </a:p>
        </p:txBody>
      </p:sp>
      <p:sp>
        <p:nvSpPr>
          <p:cNvPr id="4" name="Slide Number Placeholder 3"/>
          <p:cNvSpPr>
            <a:spLocks noGrp="1"/>
          </p:cNvSpPr>
          <p:nvPr>
            <p:ph type="sldNum" sz="quarter" idx="5"/>
          </p:nvPr>
        </p:nvSpPr>
        <p:spPr/>
        <p:txBody>
          <a:bodyPr/>
          <a:lstStyle/>
          <a:p>
            <a:fld id="{D05F612F-D42F-7B46-87B9-9417352ECCD9}" type="slidenum">
              <a:rPr lang="en-US" smtClean="0"/>
              <a:t>12</a:t>
            </a:fld>
            <a:endParaRPr lang="en-US"/>
          </a:p>
        </p:txBody>
      </p:sp>
    </p:spTree>
    <p:extLst>
      <p:ext uri="{BB962C8B-B14F-4D97-AF65-F5344CB8AC3E}">
        <p14:creationId xmlns:p14="http://schemas.microsoft.com/office/powerpoint/2010/main" val="780319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join me in prayer: </a:t>
            </a:r>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13</a:t>
            </a:fld>
            <a:endParaRPr lang="en-US"/>
          </a:p>
        </p:txBody>
      </p:sp>
    </p:spTree>
    <p:extLst>
      <p:ext uri="{BB962C8B-B14F-4D97-AF65-F5344CB8AC3E}">
        <p14:creationId xmlns:p14="http://schemas.microsoft.com/office/powerpoint/2010/main" val="3934408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anose="020F0502020204030204" pitchFamily="34" charset="0"/>
                <a:ea typeface="Calibri" panose="020F0502020204030204" pitchFamily="34" charset="0"/>
                <a:cs typeface="Times New Roman" panose="02020603050405020304" pitchFamily="18" charset="0"/>
              </a:rPr>
              <a:t>Begin here with this quote and image, because I want to connect us to spirit of this process.  The strategic plan is  fundamentally about hope.  Any kind of plan, in particular an attempt to collectively define purpose and vision, is a statement of hope in a future yet unseen.  The plan itself becomes an outward and visible sign of our hope.  </a:t>
            </a:r>
          </a:p>
          <a:p>
            <a:endParaRPr lang="en-CA" dirty="0">
              <a:latin typeface="Calibri" panose="020F0502020204030204" pitchFamily="34" charset="0"/>
              <a:ea typeface="Calibri" panose="020F0502020204030204" pitchFamily="34" charset="0"/>
              <a:cs typeface="Times New Roman" panose="02020603050405020304" pitchFamily="18" charset="0"/>
            </a:endParaRPr>
          </a:p>
          <a:p>
            <a:r>
              <a:rPr lang="en-US" dirty="0">
                <a:latin typeface="Calibri" panose="020F0502020204030204" pitchFamily="34" charset="0"/>
                <a:ea typeface="Calibri" panose="020F0502020204030204" pitchFamily="34" charset="0"/>
                <a:cs typeface="Times New Roman" panose="02020603050405020304" pitchFamily="18" charset="0"/>
              </a:rPr>
              <a:t>We do have such a hope—because of Liberating Christ that continues to rise in this place and time.  And we plan--to express that hope.  We plan--as bold assertion that God is not finished with the United Church of Canada.  We continue to have a call, to have a purpose in this very moment.  </a:t>
            </a:r>
          </a:p>
          <a:p>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a:latin typeface="Calibri" panose="020F0502020204030204" pitchFamily="34" charset="0"/>
                <a:ea typeface="Calibri" panose="020F0502020204030204" pitchFamily="34" charset="0"/>
                <a:cs typeface="Times New Roman" panose="02020603050405020304" pitchFamily="18" charset="0"/>
              </a:rPr>
              <a:t>Goal is really to disrupt narratives of decline and despair and do our best live into a sustainable future—not for the institution itself  but to be transformed and transforming ministry in the world. </a:t>
            </a:r>
            <a:endParaRPr lang="en-CA" dirty="0">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2</a:t>
            </a:fld>
            <a:endParaRPr lang="en-US"/>
          </a:p>
        </p:txBody>
      </p:sp>
    </p:spTree>
    <p:extLst>
      <p:ext uri="{BB962C8B-B14F-4D97-AF65-F5344CB8AC3E}">
        <p14:creationId xmlns:p14="http://schemas.microsoft.com/office/powerpoint/2010/main" val="838021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Process originated with General Council 43.  There were two proposals—</a:t>
            </a:r>
            <a:r>
              <a:rPr lang="en-US" i="1" dirty="0"/>
              <a:t>Vision that Grounds Us</a:t>
            </a:r>
            <a:r>
              <a:rPr lang="en-US" dirty="0"/>
              <a:t>, </a:t>
            </a:r>
            <a:r>
              <a:rPr lang="en-US" i="1" dirty="0"/>
              <a:t>Leading On Purpose</a:t>
            </a:r>
            <a:r>
              <a:rPr lang="en-US" dirty="0"/>
              <a:t>—that called articulation of a common mission and vision. GCE took on that task—and added another priority: to articulate, clarify the work of the General Council Office.  Two processes came together, intensified with the change of General Secretary, in strategic planning process. </a:t>
            </a:r>
          </a:p>
          <a:p>
            <a:endParaRPr lang="en-US" dirty="0"/>
          </a:p>
          <a:p>
            <a:endParaRPr lang="en-US" dirty="0"/>
          </a:p>
          <a:p>
            <a:r>
              <a:rPr lang="en-US" dirty="0"/>
              <a:t>We began in earnest in Jan. 2021 by naming a project team.  The consultation was both broad and deep—5 Town Halls, one with Francophone community.  4 Indigenous Circles.  25 focus groups and testing with elected and staff leaders.  Overall, virtual conversation – with 1000 people, plus 300 or so by survey.  This happened in the period from April-July of 2021.</a:t>
            </a: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3</a:t>
            </a:fld>
            <a:endParaRPr lang="en-US"/>
          </a:p>
        </p:txBody>
      </p:sp>
    </p:spTree>
    <p:extLst>
      <p:ext uri="{BB962C8B-B14F-4D97-AF65-F5344CB8AC3E}">
        <p14:creationId xmlns:p14="http://schemas.microsoft.com/office/powerpoint/2010/main" val="2285717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did the process lead us to? </a:t>
            </a:r>
          </a:p>
          <a:p>
            <a:endParaRPr lang="en-US" dirty="0"/>
          </a:p>
          <a:p>
            <a:r>
              <a:rPr lang="en-US" dirty="0"/>
              <a:t>First we acknowledge that we didn’t start with a blank piece of paper.   We began to speak of core affirmations, values and commitments.  </a:t>
            </a:r>
          </a:p>
          <a:p>
            <a:endParaRPr lang="en-US" dirty="0"/>
          </a:p>
          <a:p>
            <a:r>
              <a:rPr lang="en-US" dirty="0"/>
              <a:t>Our statements of faith are core affirmation of who we have been, and who we strive to be.  They are and continue to be foundational. </a:t>
            </a: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4</a:t>
            </a:fld>
            <a:endParaRPr lang="en-US"/>
          </a:p>
        </p:txBody>
      </p:sp>
    </p:spTree>
    <p:extLst>
      <p:ext uri="{BB962C8B-B14F-4D97-AF65-F5344CB8AC3E}">
        <p14:creationId xmlns:p14="http://schemas.microsoft.com/office/powerpoint/2010/main" val="678113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commitments that we have made over the years.  Commitments to right relations with Indigenous peoples—these include our apologies, our adoption of the UN Declaration on the Rights of Indigenous Peoples, and the Caretakers’ Calls to the Church.  And there are other commitments: </a:t>
            </a:r>
          </a:p>
          <a:p>
            <a:r>
              <a:rPr lang="en-US" dirty="0"/>
              <a:t>To be a church that is anti-racist, affirming, open, accessible and barrier free, intercultural and functionally bilingual.  We also have made commitments to live up to core principles in partnership, such as with global partners.  All these commitments are reflected in statements the church has made in recent years.  </a:t>
            </a: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5</a:t>
            </a:fld>
            <a:endParaRPr lang="en-US"/>
          </a:p>
        </p:txBody>
      </p:sp>
    </p:spTree>
    <p:extLst>
      <p:ext uri="{BB962C8B-B14F-4D97-AF65-F5344CB8AC3E}">
        <p14:creationId xmlns:p14="http://schemas.microsoft.com/office/powerpoint/2010/main" val="982562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these affirmations and commitments, we opened a conversation between the National Indigenous Council and the General Council Executive to name key values.  A small group circle process of story telling resulted in articulated values that were combined and shared it to this list.  </a:t>
            </a:r>
          </a:p>
          <a:p>
            <a:endParaRPr lang="en-US" dirty="0"/>
          </a:p>
          <a:p>
            <a:r>
              <a:rPr lang="en-US" dirty="0"/>
              <a:t>Affirmations, Commitments and Values are like the basket in which we developed and placed core statements on who we are in this time.    </a:t>
            </a:r>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6</a:t>
            </a:fld>
            <a:endParaRPr lang="en-US"/>
          </a:p>
        </p:txBody>
      </p:sp>
    </p:spTree>
    <p:extLst>
      <p:ext uri="{BB962C8B-B14F-4D97-AF65-F5344CB8AC3E}">
        <p14:creationId xmlns:p14="http://schemas.microsoft.com/office/powerpoint/2010/main" val="276842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we originally referred to it as a Mission statement, the process resulted in a statement of purpose—as to we are in this time—for which we now use the word Call. </a:t>
            </a:r>
          </a:p>
          <a:p>
            <a:endParaRPr lang="en-US" dirty="0"/>
          </a:p>
          <a:p>
            <a:r>
              <a:rPr lang="en-US" dirty="0"/>
              <a:t>We are called to be a church that is characterized by: </a:t>
            </a:r>
          </a:p>
          <a:p>
            <a:r>
              <a:rPr lang="en-US" dirty="0"/>
              <a:t>Deep Spirituality</a:t>
            </a:r>
          </a:p>
          <a:p>
            <a:r>
              <a:rPr lang="en-US" dirty="0"/>
              <a:t>Bold Discipleship</a:t>
            </a:r>
          </a:p>
          <a:p>
            <a:r>
              <a:rPr lang="en-US" dirty="0"/>
              <a:t>Daring Justice</a:t>
            </a:r>
          </a:p>
          <a:p>
            <a:endParaRPr lang="en-US" dirty="0"/>
          </a:p>
          <a:p>
            <a:r>
              <a:rPr lang="en-US" dirty="0"/>
              <a:t>We are called to live purposefully into: </a:t>
            </a:r>
          </a:p>
          <a:p>
            <a:r>
              <a:rPr lang="en-US" dirty="0"/>
              <a:t>Deep Spirituality: as the call of Jesus to the disciples to pull out into deep water and experience an abundance they had never known before—to be awash in deep abundant relationship with the Divine. </a:t>
            </a:r>
          </a:p>
          <a:p>
            <a:r>
              <a:rPr lang="en-US" dirty="0"/>
              <a:t>Bold Discipleship: as the action of that woman disciple—the one who really sees the implications of Jesus’ radical transformative love—and anoints him  in a bold transgressive ritual act that we remember to this day. </a:t>
            </a:r>
          </a:p>
          <a:p>
            <a:r>
              <a:rPr lang="en-US" dirty="0"/>
              <a:t>Daring Justice: as in the chorus of the prophets incarnated in Jesus—the One who compels to seek </a:t>
            </a:r>
            <a:r>
              <a:rPr lang="en-US"/>
              <a:t>to</a:t>
            </a:r>
            <a:r>
              <a:rPr lang="en-US" dirty="0"/>
              <a:t> live brave systemic change in our time.</a:t>
            </a:r>
            <a:endParaRPr lang="en-US" dirty="0">
              <a:cs typeface="Calibri"/>
            </a:endParaRPr>
          </a:p>
          <a:p>
            <a:r>
              <a:rPr lang="en-US" dirty="0"/>
              <a:t>  </a:t>
            </a:r>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7</a:t>
            </a:fld>
            <a:endParaRPr lang="en-US"/>
          </a:p>
        </p:txBody>
      </p:sp>
    </p:spTree>
    <p:extLst>
      <p:ext uri="{BB962C8B-B14F-4D97-AF65-F5344CB8AC3E}">
        <p14:creationId xmlns:p14="http://schemas.microsoft.com/office/powerpoint/2010/main" val="3048968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our call and we also articulated a vision—who we want to be. </a:t>
            </a:r>
          </a:p>
          <a:p>
            <a:r>
              <a:rPr lang="en-US" dirty="0"/>
              <a:t>Called by God, as disciples of Jesus, The United Church of Canada seeks to be a bold, connected, evolving church of diverse, courageous, hope-filled communities united in deep spirituality, inspiring worship and daring justice.  </a:t>
            </a:r>
          </a:p>
          <a:p>
            <a:endParaRPr lang="en-US" dirty="0"/>
          </a:p>
          <a:p>
            <a:r>
              <a:rPr lang="en-US" dirty="0"/>
              <a:t>Note words such as “connected”—united and uniting.  And “evolving”—a church that changes.  </a:t>
            </a:r>
          </a:p>
          <a:p>
            <a:endParaRPr lang="en-US" dirty="0"/>
          </a:p>
          <a:p>
            <a:r>
              <a:rPr lang="en-US" dirty="0"/>
              <a:t>Call and this Vision are for the whole church—adopted at Annual Meeting of GC 43 in October 2021—task group working at how to animate this across the whole church.</a:t>
            </a:r>
          </a:p>
          <a:p>
            <a:endParaRPr lang="en-US" dirty="0"/>
          </a:p>
          <a:p>
            <a:r>
              <a:rPr lang="en-US" dirty="0"/>
              <a:t> </a:t>
            </a:r>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8</a:t>
            </a:fld>
            <a:endParaRPr lang="en-US"/>
          </a:p>
        </p:txBody>
      </p:sp>
    </p:spTree>
    <p:extLst>
      <p:ext uri="{BB962C8B-B14F-4D97-AF65-F5344CB8AC3E}">
        <p14:creationId xmlns:p14="http://schemas.microsoft.com/office/powerpoint/2010/main" val="2892887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also articulated Strategic Objectives.  These objectives were confirmed by General Council Executive in  November 2021 for the General Council Office.  We will be held accountable to these, and are currently engaged in a process of moving towards implementation in the GCO.  Our first operational plan  linked to these objectives will begin in 2023, with annual plans in 2023, 2024, 2025  linked to budget. </a:t>
            </a:r>
          </a:p>
          <a:p>
            <a:endParaRPr lang="en-US" dirty="0"/>
          </a:p>
          <a:p>
            <a:r>
              <a:rPr lang="en-US" dirty="0"/>
              <a:t> </a:t>
            </a:r>
          </a:p>
          <a:p>
            <a:endParaRPr lang="en-CA" dirty="0"/>
          </a:p>
        </p:txBody>
      </p:sp>
      <p:sp>
        <p:nvSpPr>
          <p:cNvPr id="4" name="Slide Number Placeholder 3"/>
          <p:cNvSpPr>
            <a:spLocks noGrp="1"/>
          </p:cNvSpPr>
          <p:nvPr>
            <p:ph type="sldNum" sz="quarter" idx="5"/>
          </p:nvPr>
        </p:nvSpPr>
        <p:spPr/>
        <p:txBody>
          <a:bodyPr/>
          <a:lstStyle/>
          <a:p>
            <a:fld id="{D05F612F-D42F-7B46-87B9-9417352ECCD9}" type="slidenum">
              <a:rPr lang="en-US" smtClean="0"/>
              <a:t>9</a:t>
            </a:fld>
            <a:endParaRPr lang="en-US"/>
          </a:p>
        </p:txBody>
      </p:sp>
    </p:spTree>
    <p:extLst>
      <p:ext uri="{BB962C8B-B14F-4D97-AF65-F5344CB8AC3E}">
        <p14:creationId xmlns:p14="http://schemas.microsoft.com/office/powerpoint/2010/main" val="44335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57788" y="2714132"/>
            <a:ext cx="5510212" cy="1524498"/>
          </a:xfrm>
          <a:prstGeom prst="rect">
            <a:avLst/>
          </a:prstGeom>
        </p:spPr>
        <p:txBody>
          <a:bodyPr anchor="b">
            <a:normAutofit/>
          </a:bodyPr>
          <a:lstStyle>
            <a:lvl1pPr algn="r">
              <a:defRPr sz="5400" b="1" i="0">
                <a:solidFill>
                  <a:srgbClr val="90651E"/>
                </a:solidFill>
                <a:latin typeface="Tw Cen MT" panose="020B0602020104020603" pitchFamily="34" charset="77"/>
                <a:cs typeface="Mangal" panose="02040503050203030202" pitchFamily="18" charset="0"/>
              </a:defRPr>
            </a:lvl1pPr>
          </a:lstStyle>
          <a:p>
            <a:r>
              <a:rPr lang="en-US"/>
              <a:t>Click to edit Master title style</a:t>
            </a:r>
            <a:endParaRPr lang="en-US" dirty="0"/>
          </a:p>
        </p:txBody>
      </p:sp>
      <p:sp>
        <p:nvSpPr>
          <p:cNvPr id="3" name="Subtitle 2"/>
          <p:cNvSpPr>
            <a:spLocks noGrp="1"/>
          </p:cNvSpPr>
          <p:nvPr>
            <p:ph type="subTitle" idx="1"/>
          </p:nvPr>
        </p:nvSpPr>
        <p:spPr>
          <a:xfrm>
            <a:off x="6499497" y="4330705"/>
            <a:ext cx="4168502" cy="412750"/>
          </a:xfrm>
          <a:prstGeom prst="rect">
            <a:avLst/>
          </a:prstGeom>
        </p:spPr>
        <p:txBody>
          <a:bodyPr/>
          <a:lstStyle>
            <a:lvl1pPr marL="0" indent="0" algn="r">
              <a:buNone/>
              <a:defRPr sz="2400" b="0" i="0">
                <a:solidFill>
                  <a:srgbClr val="002B55"/>
                </a:solidFill>
                <a:latin typeface="Tw Cen MT" panose="020B0602020104020603" pitchFamily="34" charset="77"/>
                <a:cs typeface="Almarai Light"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Rectangle 14">
            <a:extLst>
              <a:ext uri="{FF2B5EF4-FFF2-40B4-BE49-F238E27FC236}">
                <a16:creationId xmlns:a16="http://schemas.microsoft.com/office/drawing/2014/main" id="{0B37978E-66DF-8E45-B39B-20CCB0912A09}"/>
              </a:ext>
            </a:extLst>
          </p:cNvPr>
          <p:cNvSpPr/>
          <p:nvPr userDrawn="1"/>
        </p:nvSpPr>
        <p:spPr>
          <a:xfrm>
            <a:off x="98854" y="148281"/>
            <a:ext cx="1631092" cy="16063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205A5DD6-CBC2-6A43-B363-722EC5005FDD}"/>
              </a:ext>
            </a:extLst>
          </p:cNvPr>
          <p:cNvPicPr>
            <a:picLocks noChangeAspect="1"/>
          </p:cNvPicPr>
          <p:nvPr userDrawn="1"/>
        </p:nvPicPr>
        <p:blipFill>
          <a:blip r:embed="rId2"/>
          <a:stretch>
            <a:fillRect/>
          </a:stretch>
        </p:blipFill>
        <p:spPr>
          <a:xfrm>
            <a:off x="9160012" y="1078256"/>
            <a:ext cx="1507987" cy="1524497"/>
          </a:xfrm>
          <a:prstGeom prst="rect">
            <a:avLst/>
          </a:prstGeom>
        </p:spPr>
      </p:pic>
      <p:sp>
        <p:nvSpPr>
          <p:cNvPr id="8" name="Rectangle 7">
            <a:extLst>
              <a:ext uri="{FF2B5EF4-FFF2-40B4-BE49-F238E27FC236}">
                <a16:creationId xmlns:a16="http://schemas.microsoft.com/office/drawing/2014/main" id="{8036F087-8917-A144-92A2-3FCF5C52C091}"/>
              </a:ext>
            </a:extLst>
          </p:cNvPr>
          <p:cNvSpPr/>
          <p:nvPr userDrawn="1"/>
        </p:nvSpPr>
        <p:spPr>
          <a:xfrm>
            <a:off x="-51206" y="5801981"/>
            <a:ext cx="12289080" cy="1113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265A5F9-0737-8947-9B66-CF70FEC4B343}"/>
              </a:ext>
            </a:extLst>
          </p:cNvPr>
          <p:cNvPicPr>
            <a:picLocks noChangeAspect="1"/>
          </p:cNvPicPr>
          <p:nvPr userDrawn="1"/>
        </p:nvPicPr>
        <p:blipFill>
          <a:blip r:embed="rId3">
            <a:alphaModFix amt="70000"/>
          </a:blip>
          <a:stretch>
            <a:fillRect/>
          </a:stretch>
        </p:blipFill>
        <p:spPr>
          <a:xfrm>
            <a:off x="-782835" y="2813184"/>
            <a:ext cx="7282332" cy="5328258"/>
          </a:xfrm>
          <a:prstGeom prst="rect">
            <a:avLst/>
          </a:prstGeom>
        </p:spPr>
      </p:pic>
      <p:sp>
        <p:nvSpPr>
          <p:cNvPr id="14" name="Subtitle 2">
            <a:extLst>
              <a:ext uri="{FF2B5EF4-FFF2-40B4-BE49-F238E27FC236}">
                <a16:creationId xmlns:a16="http://schemas.microsoft.com/office/drawing/2014/main" id="{B4EB3C53-4C2E-C14D-AC2D-933245FED187}"/>
              </a:ext>
            </a:extLst>
          </p:cNvPr>
          <p:cNvSpPr txBox="1">
            <a:spLocks/>
          </p:cNvSpPr>
          <p:nvPr userDrawn="1"/>
        </p:nvSpPr>
        <p:spPr>
          <a:xfrm>
            <a:off x="1524000" y="4916492"/>
            <a:ext cx="9144000" cy="412750"/>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2400" b="0" i="0" kern="1200">
                <a:solidFill>
                  <a:srgbClr val="002B55"/>
                </a:solidFill>
                <a:latin typeface="Avenir Medium" panose="02000503020000020003" pitchFamily="2" charset="0"/>
                <a:ea typeface="+mn-ea"/>
                <a:cs typeface="Almarai Light" pitchFamily="2" charset="-78"/>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fld id="{2437E27C-D734-A349-841F-5A9CFFF6C096}" type="datetime4">
              <a:rPr lang="en-CA" sz="1800" smtClean="0">
                <a:latin typeface="Tw Cen MT" panose="020B0602020104020603" pitchFamily="34" charset="77"/>
              </a:rPr>
              <a:t>July 10, 2023</a:t>
            </a:fld>
            <a:endParaRPr lang="en-US" sz="1800" dirty="0">
              <a:latin typeface="Tw Cen MT" panose="020B0602020104020603" pitchFamily="34" charset="77"/>
            </a:endParaRPr>
          </a:p>
        </p:txBody>
      </p:sp>
    </p:spTree>
    <p:extLst>
      <p:ext uri="{BB962C8B-B14F-4D97-AF65-F5344CB8AC3E}">
        <p14:creationId xmlns:p14="http://schemas.microsoft.com/office/powerpoint/2010/main" val="2385387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70204"/>
            <a:ext cx="9144000" cy="1053796"/>
          </a:xfrm>
          <a:prstGeom prst="rect">
            <a:avLst/>
          </a:prstGeom>
        </p:spPr>
        <p:txBody>
          <a:bodyPr anchor="t">
            <a:normAutofit/>
          </a:bodyPr>
          <a:lstStyle>
            <a:lvl1pPr algn="r">
              <a:defRPr sz="3600" b="1" i="0">
                <a:solidFill>
                  <a:srgbClr val="90651E"/>
                </a:solidFill>
                <a:latin typeface="Tw Cen MT" panose="020B0602020104020603" pitchFamily="34" charset="77"/>
                <a:cs typeface="Almarai Bold" pitchFamily="2" charset="-78"/>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7B39E498-39CA-9C49-9AD9-C2DFD03A0D6E}"/>
              </a:ext>
            </a:extLst>
          </p:cNvPr>
          <p:cNvSpPr>
            <a:spLocks noGrp="1"/>
          </p:cNvSpPr>
          <p:nvPr>
            <p:ph idx="13"/>
          </p:nvPr>
        </p:nvSpPr>
        <p:spPr>
          <a:xfrm>
            <a:off x="1524000" y="1759527"/>
            <a:ext cx="9144000" cy="4017818"/>
          </a:xfrm>
          <a:prstGeom prst="rect">
            <a:avLst/>
          </a:prstGeom>
        </p:spPr>
        <p:txBody>
          <a:bodyPr/>
          <a:lstStyle>
            <a:lvl1pPr>
              <a:defRPr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7E49DFA-1717-AA43-AAB4-9FA25B5A6853}"/>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2" name="TextBox 11">
            <a:extLst>
              <a:ext uri="{FF2B5EF4-FFF2-40B4-BE49-F238E27FC236}">
                <a16:creationId xmlns:a16="http://schemas.microsoft.com/office/drawing/2014/main" id="{637DE9B1-ED8D-EB4E-8A52-38F56B5A881E}"/>
              </a:ext>
            </a:extLst>
          </p:cNvPr>
          <p:cNvSpPr txBox="1"/>
          <p:nvPr userDrawn="1"/>
        </p:nvSpPr>
        <p:spPr>
          <a:xfrm>
            <a:off x="8610600" y="6333391"/>
            <a:ext cx="2057400" cy="369332"/>
          </a:xfrm>
          <a:prstGeom prst="rect">
            <a:avLst/>
          </a:prstGeom>
          <a:noFill/>
        </p:spPr>
        <p:txBody>
          <a:bodyPr wrap="square" rtlCol="0">
            <a:spAutoFit/>
          </a:bodyPr>
          <a:lstStyle/>
          <a:p>
            <a:pPr algn="r"/>
            <a:fld id="{B67DE1C8-3FA6-C942-AF03-A32F287EB4F5}" type="slidenum">
              <a:rPr lang="en-US" smtClean="0">
                <a:solidFill>
                  <a:schemeClr val="bg1"/>
                </a:solidFill>
                <a:latin typeface="Tw Cen MT" panose="020B0602020104020603" pitchFamily="34" charset="77"/>
              </a:rPr>
              <a:t>‹#›</a:t>
            </a:fld>
            <a:endParaRPr lang="en-US" dirty="0">
              <a:solidFill>
                <a:schemeClr val="bg1"/>
              </a:solidFill>
              <a:latin typeface="Tw Cen MT" panose="020B0602020104020603" pitchFamily="34" charset="77"/>
            </a:endParaRPr>
          </a:p>
        </p:txBody>
      </p:sp>
    </p:spTree>
    <p:extLst>
      <p:ext uri="{BB962C8B-B14F-4D97-AF65-F5344CB8AC3E}">
        <p14:creationId xmlns:p14="http://schemas.microsoft.com/office/powerpoint/2010/main" val="2085626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9085A1A-5B80-AF43-BB82-AC4CDF49D5CD}"/>
              </a:ext>
            </a:extLst>
          </p:cNvPr>
          <p:cNvSpPr/>
          <p:nvPr userDrawn="1"/>
        </p:nvSpPr>
        <p:spPr>
          <a:xfrm>
            <a:off x="0" y="1898073"/>
            <a:ext cx="12192000" cy="4959927"/>
          </a:xfrm>
          <a:prstGeom prst="rect">
            <a:avLst/>
          </a:prstGeom>
          <a:solidFill>
            <a:srgbClr val="002B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w Cen MT" panose="020B0602020104020603" pitchFamily="34" charset="77"/>
            </a:endParaRPr>
          </a:p>
        </p:txBody>
      </p:sp>
      <p:sp>
        <p:nvSpPr>
          <p:cNvPr id="2" name="Title 1"/>
          <p:cNvSpPr>
            <a:spLocks noGrp="1"/>
          </p:cNvSpPr>
          <p:nvPr>
            <p:ph type="ctrTitle"/>
          </p:nvPr>
        </p:nvSpPr>
        <p:spPr>
          <a:xfrm>
            <a:off x="1524000" y="2469278"/>
            <a:ext cx="9144000" cy="1700947"/>
          </a:xfrm>
          <a:prstGeom prst="rect">
            <a:avLst/>
          </a:prstGeom>
        </p:spPr>
        <p:txBody>
          <a:bodyPr anchor="t">
            <a:normAutofit/>
          </a:bodyPr>
          <a:lstStyle>
            <a:lvl1pPr algn="r">
              <a:defRPr sz="4400" b="1" i="0">
                <a:solidFill>
                  <a:schemeClr val="bg1"/>
                </a:solidFill>
                <a:latin typeface="Tw Cen MT" panose="020B0602020104020603" pitchFamily="34" charset="77"/>
                <a:cs typeface="Almarai Bold" pitchFamily="2" charset="-78"/>
              </a:defRPr>
            </a:lvl1pPr>
          </a:lstStyle>
          <a:p>
            <a:r>
              <a:rPr lang="en-US"/>
              <a:t>Click to edit Master title style</a:t>
            </a:r>
            <a:endParaRPr lang="en-US" dirty="0"/>
          </a:p>
        </p:txBody>
      </p:sp>
      <p:sp>
        <p:nvSpPr>
          <p:cNvPr id="3" name="Subtitle 2"/>
          <p:cNvSpPr>
            <a:spLocks noGrp="1"/>
          </p:cNvSpPr>
          <p:nvPr>
            <p:ph type="subTitle" idx="1"/>
          </p:nvPr>
        </p:nvSpPr>
        <p:spPr>
          <a:xfrm>
            <a:off x="1524000" y="665016"/>
            <a:ext cx="9144000" cy="1006579"/>
          </a:xfrm>
          <a:prstGeom prst="rect">
            <a:avLst/>
          </a:prstGeom>
        </p:spPr>
        <p:txBody>
          <a:bodyPr anchor="b"/>
          <a:lstStyle>
            <a:lvl1pPr marL="0" indent="0" algn="r">
              <a:buNone/>
              <a:defRPr sz="2400" b="0" i="0">
                <a:solidFill>
                  <a:srgbClr val="90651E"/>
                </a:solidFill>
                <a:latin typeface="Tw Cen MT" panose="020B0602020104020603" pitchFamily="34" charset="77"/>
                <a:cs typeface="Almarai Light"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82BE3931-414E-844A-AD55-41DC34A7A3AA}"/>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3" name="TextBox 12">
            <a:extLst>
              <a:ext uri="{FF2B5EF4-FFF2-40B4-BE49-F238E27FC236}">
                <a16:creationId xmlns:a16="http://schemas.microsoft.com/office/drawing/2014/main" id="{F7188A6A-3397-8446-8D05-F8361271164E}"/>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Tree>
    <p:extLst>
      <p:ext uri="{BB962C8B-B14F-4D97-AF65-F5344CB8AC3E}">
        <p14:creationId xmlns:p14="http://schemas.microsoft.com/office/powerpoint/2010/main" val="3977597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5A68831-61F2-F843-A1BF-64619C0CAD50}"/>
              </a:ext>
            </a:extLst>
          </p:cNvPr>
          <p:cNvSpPr>
            <a:spLocks noGrp="1"/>
          </p:cNvSpPr>
          <p:nvPr>
            <p:ph idx="13"/>
          </p:nvPr>
        </p:nvSpPr>
        <p:spPr>
          <a:xfrm>
            <a:off x="1524000" y="1759527"/>
            <a:ext cx="4495800" cy="4017818"/>
          </a:xfrm>
          <a:prstGeom prst="rect">
            <a:avLst/>
          </a:prstGeom>
        </p:spPr>
        <p:txBody>
          <a:bodyPr/>
          <a:lstStyle>
            <a:lvl1pPr>
              <a:defRPr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D69D1C43-781A-5046-96E1-604736C27E09}"/>
              </a:ext>
            </a:extLst>
          </p:cNvPr>
          <p:cNvSpPr>
            <a:spLocks noGrp="1"/>
          </p:cNvSpPr>
          <p:nvPr>
            <p:ph idx="14"/>
          </p:nvPr>
        </p:nvSpPr>
        <p:spPr>
          <a:xfrm>
            <a:off x="6161903" y="1751483"/>
            <a:ext cx="4495800" cy="4017818"/>
          </a:xfrm>
          <a:prstGeom prst="rect">
            <a:avLst/>
          </a:prstGeom>
        </p:spPr>
        <p:txBody>
          <a:bodyPr/>
          <a:lstStyle>
            <a:lvl1pPr>
              <a:defRPr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72B7766B-3F15-2D41-B2AE-8038E8752287}"/>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3" name="TextBox 12">
            <a:extLst>
              <a:ext uri="{FF2B5EF4-FFF2-40B4-BE49-F238E27FC236}">
                <a16:creationId xmlns:a16="http://schemas.microsoft.com/office/drawing/2014/main" id="{D6D13C03-1A55-8749-8E41-72E45F7E4A32}"/>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
        <p:nvSpPr>
          <p:cNvPr id="14" name="Title 1">
            <a:extLst>
              <a:ext uri="{FF2B5EF4-FFF2-40B4-BE49-F238E27FC236}">
                <a16:creationId xmlns:a16="http://schemas.microsoft.com/office/drawing/2014/main" id="{86FEDD72-EF3D-2243-8BA6-A59ABE3EB585}"/>
              </a:ext>
            </a:extLst>
          </p:cNvPr>
          <p:cNvSpPr>
            <a:spLocks noGrp="1"/>
          </p:cNvSpPr>
          <p:nvPr>
            <p:ph type="ctrTitle"/>
          </p:nvPr>
        </p:nvSpPr>
        <p:spPr>
          <a:xfrm>
            <a:off x="1524000" y="470204"/>
            <a:ext cx="9144000" cy="1053796"/>
          </a:xfrm>
          <a:prstGeom prst="rect">
            <a:avLst/>
          </a:prstGeom>
        </p:spPr>
        <p:txBody>
          <a:bodyPr anchor="t">
            <a:normAutofit/>
          </a:bodyPr>
          <a:lstStyle>
            <a:lvl1pPr algn="r">
              <a:defRPr sz="3600" b="1" i="0">
                <a:solidFill>
                  <a:srgbClr val="90651E"/>
                </a:solidFill>
                <a:latin typeface="Tw Cen MT" panose="020B0602020104020603" pitchFamily="34" charset="77"/>
                <a:cs typeface="Almarai Bold" pitchFamily="2" charset="-78"/>
              </a:defRPr>
            </a:lvl1pPr>
          </a:lstStyle>
          <a:p>
            <a:r>
              <a:rPr lang="en-US"/>
              <a:t>Click to edit Master title style</a:t>
            </a:r>
            <a:endParaRPr lang="en-US" dirty="0"/>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01775" y="1755305"/>
            <a:ext cx="4495800" cy="468911"/>
          </a:xfrm>
          <a:prstGeom prst="rect">
            <a:avLst/>
          </a:prstGeom>
        </p:spPr>
        <p:txBody>
          <a:bodyPr anchor="t"/>
          <a:lstStyle>
            <a:lvl1pPr marL="0" indent="0">
              <a:buNone/>
              <a:defRPr sz="2300" b="1" i="0">
                <a:solidFill>
                  <a:srgbClr val="90651E"/>
                </a:solidFill>
                <a:latin typeface="Tw Cen MT" panose="020B0602020104020603"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72200" y="1755305"/>
            <a:ext cx="4485503" cy="468911"/>
          </a:xfrm>
          <a:prstGeom prst="rect">
            <a:avLst/>
          </a:prstGeom>
        </p:spPr>
        <p:txBody>
          <a:bodyPr anchor="t"/>
          <a:lstStyle>
            <a:lvl1pPr marL="0" indent="0">
              <a:buNone/>
              <a:defRPr sz="2300" b="1" i="0">
                <a:solidFill>
                  <a:srgbClr val="90651E"/>
                </a:solidFill>
                <a:latin typeface="Tw Cen MT" panose="020B0602020104020603"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2">
            <a:extLst>
              <a:ext uri="{FF2B5EF4-FFF2-40B4-BE49-F238E27FC236}">
                <a16:creationId xmlns:a16="http://schemas.microsoft.com/office/drawing/2014/main" id="{3E4C4CB1-E547-4D45-BF43-EA26A7211D60}"/>
              </a:ext>
            </a:extLst>
          </p:cNvPr>
          <p:cNvSpPr>
            <a:spLocks noGrp="1"/>
          </p:cNvSpPr>
          <p:nvPr>
            <p:ph idx="13"/>
          </p:nvPr>
        </p:nvSpPr>
        <p:spPr>
          <a:xfrm>
            <a:off x="1524000" y="2478886"/>
            <a:ext cx="4495800" cy="3320511"/>
          </a:xfrm>
          <a:prstGeom prst="rect">
            <a:avLst/>
          </a:prstGeom>
        </p:spPr>
        <p:txBody>
          <a:bodyPr/>
          <a:lstStyle>
            <a:lvl1pPr>
              <a:defRPr sz="2800"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F0742638-D746-B84E-97FC-1A9B1ADD801E}"/>
              </a:ext>
            </a:extLst>
          </p:cNvPr>
          <p:cNvSpPr>
            <a:spLocks noGrp="1"/>
          </p:cNvSpPr>
          <p:nvPr>
            <p:ph idx="14"/>
          </p:nvPr>
        </p:nvSpPr>
        <p:spPr>
          <a:xfrm>
            <a:off x="6161903" y="2470842"/>
            <a:ext cx="4495800" cy="3320511"/>
          </a:xfrm>
          <a:prstGeom prst="rect">
            <a:avLst/>
          </a:prstGeom>
        </p:spPr>
        <p:txBody>
          <a:bodyPr/>
          <a:lstStyle>
            <a:lvl1pPr>
              <a:defRPr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4A2C4A95-D93C-584E-BBBB-40E98BAF105D}"/>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4" name="TextBox 13">
            <a:extLst>
              <a:ext uri="{FF2B5EF4-FFF2-40B4-BE49-F238E27FC236}">
                <a16:creationId xmlns:a16="http://schemas.microsoft.com/office/drawing/2014/main" id="{4D53016D-03F2-D745-A3D9-A73CED0359AF}"/>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
        <p:nvSpPr>
          <p:cNvPr id="15" name="Title 1">
            <a:extLst>
              <a:ext uri="{FF2B5EF4-FFF2-40B4-BE49-F238E27FC236}">
                <a16:creationId xmlns:a16="http://schemas.microsoft.com/office/drawing/2014/main" id="{137DB17D-85E5-264C-B9D7-38F81C7AD13A}"/>
              </a:ext>
            </a:extLst>
          </p:cNvPr>
          <p:cNvSpPr>
            <a:spLocks noGrp="1"/>
          </p:cNvSpPr>
          <p:nvPr>
            <p:ph type="ctrTitle"/>
          </p:nvPr>
        </p:nvSpPr>
        <p:spPr>
          <a:xfrm>
            <a:off x="1524000" y="470204"/>
            <a:ext cx="9144000" cy="1053796"/>
          </a:xfrm>
          <a:prstGeom prst="rect">
            <a:avLst/>
          </a:prstGeom>
        </p:spPr>
        <p:txBody>
          <a:bodyPr anchor="t">
            <a:normAutofit/>
          </a:bodyPr>
          <a:lstStyle>
            <a:lvl1pPr algn="r">
              <a:defRPr sz="3600" b="1" i="0">
                <a:solidFill>
                  <a:srgbClr val="90651E"/>
                </a:solidFill>
                <a:latin typeface="Tw Cen MT" panose="020B0602020104020603" pitchFamily="34" charset="77"/>
                <a:cs typeface="Almarai Bold" pitchFamily="2" charset="-78"/>
              </a:defRPr>
            </a:lvl1pPr>
          </a:lstStyle>
          <a:p>
            <a:r>
              <a:rPr lang="en-US"/>
              <a:t>Click to edit Master title style</a:t>
            </a:r>
            <a:endParaRPr lang="en-US" dirty="0"/>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C0EC342-523F-F24C-B986-E56235A4D427}"/>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8" name="TextBox 7">
            <a:extLst>
              <a:ext uri="{FF2B5EF4-FFF2-40B4-BE49-F238E27FC236}">
                <a16:creationId xmlns:a16="http://schemas.microsoft.com/office/drawing/2014/main" id="{8A632948-B44F-B843-A7AB-0077DA8D3878}"/>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
        <p:nvSpPr>
          <p:cNvPr id="9" name="Title 1">
            <a:extLst>
              <a:ext uri="{FF2B5EF4-FFF2-40B4-BE49-F238E27FC236}">
                <a16:creationId xmlns:a16="http://schemas.microsoft.com/office/drawing/2014/main" id="{1736FF31-F6C1-4C49-9BE0-9D4F706374C6}"/>
              </a:ext>
            </a:extLst>
          </p:cNvPr>
          <p:cNvSpPr>
            <a:spLocks noGrp="1"/>
          </p:cNvSpPr>
          <p:nvPr>
            <p:ph type="ctrTitle"/>
          </p:nvPr>
        </p:nvSpPr>
        <p:spPr>
          <a:xfrm>
            <a:off x="1524000" y="470204"/>
            <a:ext cx="9144000" cy="1053796"/>
          </a:xfrm>
          <a:prstGeom prst="rect">
            <a:avLst/>
          </a:prstGeom>
        </p:spPr>
        <p:txBody>
          <a:bodyPr anchor="t">
            <a:normAutofit/>
          </a:bodyPr>
          <a:lstStyle>
            <a:lvl1pPr algn="r">
              <a:defRPr sz="3600" b="1" i="0">
                <a:solidFill>
                  <a:srgbClr val="90651E"/>
                </a:solidFill>
                <a:latin typeface="Tw Cen MT" panose="020B0602020104020603" pitchFamily="34" charset="77"/>
                <a:cs typeface="Almarai Bold" pitchFamily="2" charset="-78"/>
              </a:defRPr>
            </a:lvl1pPr>
          </a:lstStyle>
          <a:p>
            <a:r>
              <a:rPr lang="en-US"/>
              <a:t>Click to edit Master title style</a:t>
            </a:r>
            <a:endParaRPr lang="en-US" dirty="0"/>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498DD9-9FA5-064A-ACEA-7037C7012694}"/>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6" name="TextBox 5">
            <a:extLst>
              <a:ext uri="{FF2B5EF4-FFF2-40B4-BE49-F238E27FC236}">
                <a16:creationId xmlns:a16="http://schemas.microsoft.com/office/drawing/2014/main" id="{5F3E15B2-71E1-224A-9E5A-97A8D6D97A8C}"/>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9414" y="1655805"/>
            <a:ext cx="4510684" cy="963827"/>
          </a:xfrm>
          <a:prstGeom prst="rect">
            <a:avLst/>
          </a:prstGeom>
        </p:spPr>
        <p:txBody>
          <a:bodyPr anchor="t"/>
          <a:lstStyle>
            <a:lvl1pPr>
              <a:defRPr sz="3200" b="1" i="0">
                <a:solidFill>
                  <a:srgbClr val="90651E"/>
                </a:solidFill>
                <a:latin typeface="Tw Cen MT" panose="020B0602020104020603" pitchFamily="34" charset="77"/>
              </a:defRPr>
            </a:lvl1pPr>
          </a:lstStyle>
          <a:p>
            <a:r>
              <a:rPr lang="en-US"/>
              <a:t>Click to edit Master title style</a:t>
            </a:r>
            <a:endParaRPr lang="en-US" dirty="0"/>
          </a:p>
        </p:txBody>
      </p:sp>
      <p:sp>
        <p:nvSpPr>
          <p:cNvPr id="4" name="Text Placeholder 3"/>
          <p:cNvSpPr>
            <a:spLocks noGrp="1"/>
          </p:cNvSpPr>
          <p:nvPr>
            <p:ph type="body" sz="half" idx="2"/>
          </p:nvPr>
        </p:nvSpPr>
        <p:spPr>
          <a:xfrm>
            <a:off x="1519414" y="2724193"/>
            <a:ext cx="4510684" cy="3144794"/>
          </a:xfrm>
          <a:prstGeom prst="rect">
            <a:avLst/>
          </a:prstGeom>
        </p:spPr>
        <p:txBody>
          <a:bodyPr/>
          <a:lstStyle>
            <a:lvl1pPr marL="0" indent="0">
              <a:buNone/>
              <a:defRPr sz="1600" b="0" i="0">
                <a:solidFill>
                  <a:srgbClr val="002B55"/>
                </a:solidFill>
                <a:latin typeface="Tw Cen MT" panose="020B0602020104020603" pitchFamily="34" charset="77"/>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Content Placeholder 2">
            <a:extLst>
              <a:ext uri="{FF2B5EF4-FFF2-40B4-BE49-F238E27FC236}">
                <a16:creationId xmlns:a16="http://schemas.microsoft.com/office/drawing/2014/main" id="{A1034355-4220-4240-B931-7D8760AA0573}"/>
              </a:ext>
            </a:extLst>
          </p:cNvPr>
          <p:cNvSpPr>
            <a:spLocks noGrp="1"/>
          </p:cNvSpPr>
          <p:nvPr>
            <p:ph idx="14"/>
          </p:nvPr>
        </p:nvSpPr>
        <p:spPr>
          <a:xfrm>
            <a:off x="6161903" y="1655805"/>
            <a:ext cx="4495800" cy="4213182"/>
          </a:xfrm>
          <a:prstGeom prst="rect">
            <a:avLst/>
          </a:prstGeom>
        </p:spPr>
        <p:txBody>
          <a:bodyPr/>
          <a:lstStyle>
            <a:lvl1pPr>
              <a:defRPr b="1" i="0">
                <a:solidFill>
                  <a:srgbClr val="002B55"/>
                </a:solidFill>
                <a:latin typeface="Tw Cen MT" panose="020B0602020104020603" pitchFamily="34" charset="77"/>
              </a:defRPr>
            </a:lvl1pPr>
            <a:lvl2pPr>
              <a:defRPr>
                <a:solidFill>
                  <a:srgbClr val="002B55"/>
                </a:solidFill>
                <a:latin typeface="Tw Cen MT" panose="020B0602020104020603" pitchFamily="34" charset="77"/>
              </a:defRPr>
            </a:lvl2pPr>
            <a:lvl3pPr>
              <a:defRPr>
                <a:solidFill>
                  <a:srgbClr val="002B55"/>
                </a:solidFill>
                <a:latin typeface="Tw Cen MT" panose="020B0602020104020603" pitchFamily="34" charset="77"/>
              </a:defRPr>
            </a:lvl3pPr>
            <a:lvl4pPr>
              <a:defRPr>
                <a:solidFill>
                  <a:srgbClr val="002B55"/>
                </a:solidFill>
                <a:latin typeface="Tw Cen MT" panose="020B0602020104020603" pitchFamily="34" charset="77"/>
              </a:defRPr>
            </a:lvl4pPr>
            <a:lvl5pPr>
              <a:defRPr>
                <a:solidFill>
                  <a:srgbClr val="002B55"/>
                </a:solidFill>
                <a:latin typeface="Tw Cen MT" panose="020B06020201040206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622F6914-394C-A148-9AEF-9D9810D472E2}"/>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1" name="TextBox 10">
            <a:extLst>
              <a:ext uri="{FF2B5EF4-FFF2-40B4-BE49-F238E27FC236}">
                <a16:creationId xmlns:a16="http://schemas.microsoft.com/office/drawing/2014/main" id="{18B4BBE1-3233-4F42-9D9F-5D3D8C072847}"/>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6161903" y="1655805"/>
            <a:ext cx="4510684" cy="4205245"/>
          </a:xfrm>
          <a:prstGeom prst="rect">
            <a:avLst/>
          </a:prstGeom>
        </p:spPr>
        <p:txBody>
          <a:bodyPr anchor="t"/>
          <a:lstStyle>
            <a:lvl1pPr marL="0" indent="0">
              <a:buNone/>
              <a:defRPr sz="3200">
                <a:latin typeface="Tw Cen MT" panose="020B0602020104020603" pitchFamily="34" charset="77"/>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ext Placeholder 3">
            <a:extLst>
              <a:ext uri="{FF2B5EF4-FFF2-40B4-BE49-F238E27FC236}">
                <a16:creationId xmlns:a16="http://schemas.microsoft.com/office/drawing/2014/main" id="{20B5960C-FBDA-1C44-85FE-8F0972C2610E}"/>
              </a:ext>
            </a:extLst>
          </p:cNvPr>
          <p:cNvSpPr>
            <a:spLocks noGrp="1"/>
          </p:cNvSpPr>
          <p:nvPr>
            <p:ph type="body" sz="half" idx="13"/>
          </p:nvPr>
        </p:nvSpPr>
        <p:spPr>
          <a:xfrm>
            <a:off x="1519414" y="2724193"/>
            <a:ext cx="4510684" cy="3144794"/>
          </a:xfrm>
          <a:prstGeom prst="rect">
            <a:avLst/>
          </a:prstGeom>
        </p:spPr>
        <p:txBody>
          <a:bodyPr/>
          <a:lstStyle>
            <a:lvl1pPr marL="0" indent="0">
              <a:buNone/>
              <a:defRPr sz="1600" b="0" i="0">
                <a:solidFill>
                  <a:srgbClr val="002B55"/>
                </a:solidFill>
                <a:latin typeface="Tw Cen MT" panose="020B0602020104020603" pitchFamily="34" charset="77"/>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Box 11">
            <a:extLst>
              <a:ext uri="{FF2B5EF4-FFF2-40B4-BE49-F238E27FC236}">
                <a16:creationId xmlns:a16="http://schemas.microsoft.com/office/drawing/2014/main" id="{CC224428-0881-F14A-A928-89755CCC36FD}"/>
              </a:ext>
            </a:extLst>
          </p:cNvPr>
          <p:cNvSpPr txBox="1"/>
          <p:nvPr userDrawn="1"/>
        </p:nvSpPr>
        <p:spPr>
          <a:xfrm>
            <a:off x="4038600" y="6333391"/>
            <a:ext cx="4037176" cy="369332"/>
          </a:xfrm>
          <a:prstGeom prst="rect">
            <a:avLst/>
          </a:prstGeom>
          <a:noFill/>
        </p:spPr>
        <p:txBody>
          <a:bodyPr wrap="square" rtlCol="0">
            <a:spAutoFit/>
          </a:bodyPr>
          <a:lstStyle/>
          <a:p>
            <a:pPr algn="ctr"/>
            <a:r>
              <a:rPr lang="en-US" dirty="0">
                <a:solidFill>
                  <a:schemeClr val="bg1"/>
                </a:solidFill>
                <a:latin typeface="Tw Cen MT" panose="020B0602020104020603" pitchFamily="34" charset="77"/>
              </a:rPr>
              <a:t>united-</a:t>
            </a:r>
            <a:r>
              <a:rPr lang="en-US" dirty="0" err="1">
                <a:solidFill>
                  <a:schemeClr val="bg1"/>
                </a:solidFill>
                <a:latin typeface="Tw Cen MT" panose="020B0602020104020603" pitchFamily="34" charset="77"/>
              </a:rPr>
              <a:t>church.ca</a:t>
            </a:r>
            <a:endParaRPr lang="en-US" dirty="0">
              <a:solidFill>
                <a:schemeClr val="bg1"/>
              </a:solidFill>
              <a:latin typeface="Tw Cen MT" panose="020B0602020104020603" pitchFamily="34" charset="77"/>
            </a:endParaRPr>
          </a:p>
        </p:txBody>
      </p:sp>
      <p:sp>
        <p:nvSpPr>
          <p:cNvPr id="13" name="TextBox 12">
            <a:extLst>
              <a:ext uri="{FF2B5EF4-FFF2-40B4-BE49-F238E27FC236}">
                <a16:creationId xmlns:a16="http://schemas.microsoft.com/office/drawing/2014/main" id="{B429F12E-DF17-0D42-83E6-3D1971569BE4}"/>
              </a:ext>
            </a:extLst>
          </p:cNvPr>
          <p:cNvSpPr txBox="1"/>
          <p:nvPr userDrawn="1"/>
        </p:nvSpPr>
        <p:spPr>
          <a:xfrm>
            <a:off x="8610600" y="6333391"/>
            <a:ext cx="2057400" cy="369332"/>
          </a:xfrm>
          <a:prstGeom prst="rect">
            <a:avLst/>
          </a:prstGeom>
          <a:noFill/>
        </p:spPr>
        <p:txBody>
          <a:bodyPr wrap="square" rtlCol="0">
            <a:spAutoFit/>
          </a:bodyPr>
          <a:lstStyle/>
          <a:p>
            <a:pPr algn="r"/>
            <a:fld id="{9D64F917-2EED-4E41-A418-FFC2D545BBB4}" type="slidenum">
              <a:rPr lang="en-US" smtClean="0">
                <a:solidFill>
                  <a:schemeClr val="bg1"/>
                </a:solidFill>
                <a:latin typeface="Tw Cen MT" panose="020B0602020104020603" pitchFamily="34" charset="77"/>
              </a:rPr>
              <a:pPr algn="r"/>
              <a:t>‹#›</a:t>
            </a:fld>
            <a:endParaRPr lang="en-US" dirty="0">
              <a:solidFill>
                <a:schemeClr val="bg1"/>
              </a:solidFill>
              <a:latin typeface="Tw Cen MT" panose="020B0602020104020603" pitchFamily="34" charset="77"/>
            </a:endParaRPr>
          </a:p>
        </p:txBody>
      </p:sp>
      <p:sp>
        <p:nvSpPr>
          <p:cNvPr id="14" name="Title 1">
            <a:extLst>
              <a:ext uri="{FF2B5EF4-FFF2-40B4-BE49-F238E27FC236}">
                <a16:creationId xmlns:a16="http://schemas.microsoft.com/office/drawing/2014/main" id="{5D9386E8-A2E1-F34F-9F6F-AF0901C771E7}"/>
              </a:ext>
            </a:extLst>
          </p:cNvPr>
          <p:cNvSpPr>
            <a:spLocks noGrp="1"/>
          </p:cNvSpPr>
          <p:nvPr>
            <p:ph type="title"/>
          </p:nvPr>
        </p:nvSpPr>
        <p:spPr>
          <a:xfrm>
            <a:off x="1519414" y="1655805"/>
            <a:ext cx="4510684" cy="963827"/>
          </a:xfrm>
          <a:prstGeom prst="rect">
            <a:avLst/>
          </a:prstGeom>
        </p:spPr>
        <p:txBody>
          <a:bodyPr anchor="t"/>
          <a:lstStyle>
            <a:lvl1pPr>
              <a:defRPr sz="3200" b="1" i="0">
                <a:solidFill>
                  <a:srgbClr val="90651E"/>
                </a:solidFill>
                <a:latin typeface="Tw Cen MT" panose="020B0602020104020603" pitchFamily="34" charset="77"/>
              </a:defRPr>
            </a:lvl1pPr>
          </a:lstStyle>
          <a:p>
            <a:r>
              <a:rPr lang="en-US"/>
              <a:t>Click to edit Master title style</a:t>
            </a:r>
            <a:endParaRPr lang="en-US" dirty="0"/>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4A403-F3EA-0948-A672-EDA6508C900D}"/>
              </a:ext>
            </a:extLst>
          </p:cNvPr>
          <p:cNvSpPr/>
          <p:nvPr userDrawn="1"/>
        </p:nvSpPr>
        <p:spPr>
          <a:xfrm>
            <a:off x="0" y="6198050"/>
            <a:ext cx="12192000" cy="681724"/>
          </a:xfrm>
          <a:prstGeom prst="rect">
            <a:avLst/>
          </a:prstGeom>
          <a:solidFill>
            <a:srgbClr val="002B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2E22AB4-6A48-174B-A17B-C534741D270A}"/>
              </a:ext>
            </a:extLst>
          </p:cNvPr>
          <p:cNvPicPr>
            <a:picLocks noChangeAspect="1"/>
          </p:cNvPicPr>
          <p:nvPr userDrawn="1"/>
        </p:nvPicPr>
        <p:blipFill>
          <a:blip r:embed="rId11">
            <a:alphaModFix/>
          </a:blip>
          <a:stretch>
            <a:fillRect/>
          </a:stretch>
        </p:blipFill>
        <p:spPr>
          <a:xfrm>
            <a:off x="368092" y="482823"/>
            <a:ext cx="1136623" cy="831632"/>
          </a:xfrm>
          <a:prstGeom prst="rect">
            <a:avLst/>
          </a:prstGeom>
        </p:spPr>
      </p:pic>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64" r:id="rId4"/>
    <p:sldLayoutId id="2147483665" r:id="rId5"/>
    <p:sldLayoutId id="2147483666" r:id="rId6"/>
    <p:sldLayoutId id="2147483667" r:id="rId7"/>
    <p:sldLayoutId id="2147483668" r:id="rId8"/>
    <p:sldLayoutId id="2147483669" r:id="rId9"/>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6D07E-0F2E-7649-97A9-BACFA0B75A62}"/>
              </a:ext>
            </a:extLst>
          </p:cNvPr>
          <p:cNvSpPr>
            <a:spLocks noGrp="1"/>
          </p:cNvSpPr>
          <p:nvPr>
            <p:ph type="ctrTitle"/>
          </p:nvPr>
        </p:nvSpPr>
        <p:spPr>
          <a:xfrm>
            <a:off x="4741333" y="2714132"/>
            <a:ext cx="5926667" cy="1524498"/>
          </a:xfrm>
        </p:spPr>
        <p:txBody>
          <a:bodyPr>
            <a:noAutofit/>
          </a:bodyPr>
          <a:lstStyle/>
          <a:p>
            <a:r>
              <a:rPr lang="en-US" sz="3600" dirty="0"/>
              <a:t>Strategic Plan of The United Church of Canada</a:t>
            </a:r>
          </a:p>
        </p:txBody>
      </p:sp>
      <p:sp>
        <p:nvSpPr>
          <p:cNvPr id="3" name="Subtitle 2">
            <a:extLst>
              <a:ext uri="{FF2B5EF4-FFF2-40B4-BE49-F238E27FC236}">
                <a16:creationId xmlns:a16="http://schemas.microsoft.com/office/drawing/2014/main" id="{F556D360-3E70-1F41-B498-2ABD7F98A755}"/>
              </a:ext>
            </a:extLst>
          </p:cNvPr>
          <p:cNvSpPr>
            <a:spLocks noGrp="1"/>
          </p:cNvSpPr>
          <p:nvPr>
            <p:ph type="subTitle" idx="1"/>
          </p:nvPr>
        </p:nvSpPr>
        <p:spPr/>
        <p:txBody>
          <a:bodyPr/>
          <a:lstStyle/>
          <a:p>
            <a:r>
              <a:rPr lang="en-US" dirty="0"/>
              <a:t>2022 - 2025</a:t>
            </a:r>
          </a:p>
        </p:txBody>
      </p:sp>
    </p:spTree>
    <p:extLst>
      <p:ext uri="{BB962C8B-B14F-4D97-AF65-F5344CB8AC3E}">
        <p14:creationId xmlns:p14="http://schemas.microsoft.com/office/powerpoint/2010/main" val="3710562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F4E32-7824-4F9B-8EC2-6443DB71BBBC}"/>
              </a:ext>
            </a:extLst>
          </p:cNvPr>
          <p:cNvSpPr>
            <a:spLocks noGrp="1"/>
          </p:cNvSpPr>
          <p:nvPr>
            <p:ph type="ctrTitle"/>
          </p:nvPr>
        </p:nvSpPr>
        <p:spPr/>
        <p:txBody>
          <a:bodyPr/>
          <a:lstStyle/>
          <a:p>
            <a:r>
              <a:rPr lang="en-US" dirty="0"/>
              <a:t>Strategic Objectives</a:t>
            </a:r>
            <a:endParaRPr lang="en-CA" dirty="0"/>
          </a:p>
        </p:txBody>
      </p:sp>
      <p:pic>
        <p:nvPicPr>
          <p:cNvPr id="3" name="Picture 2">
            <a:extLst>
              <a:ext uri="{FF2B5EF4-FFF2-40B4-BE49-F238E27FC236}">
                <a16:creationId xmlns:a16="http://schemas.microsoft.com/office/drawing/2014/main" id="{A07529DD-BA59-48DA-99A3-797067D1552E}"/>
              </a:ext>
            </a:extLst>
          </p:cNvPr>
          <p:cNvPicPr>
            <a:picLocks noChangeAspect="1"/>
          </p:cNvPicPr>
          <p:nvPr/>
        </p:nvPicPr>
        <p:blipFill>
          <a:blip r:embed="rId3"/>
          <a:stretch>
            <a:fillRect/>
          </a:stretch>
        </p:blipFill>
        <p:spPr>
          <a:xfrm>
            <a:off x="714982" y="1441781"/>
            <a:ext cx="10577477" cy="4645555"/>
          </a:xfrm>
          <a:prstGeom prst="rect">
            <a:avLst/>
          </a:prstGeom>
        </p:spPr>
      </p:pic>
    </p:spTree>
    <p:extLst>
      <p:ext uri="{BB962C8B-B14F-4D97-AF65-F5344CB8AC3E}">
        <p14:creationId xmlns:p14="http://schemas.microsoft.com/office/powerpoint/2010/main" val="706925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C600AF-7815-4982-ADD9-B86DD7A7365C}"/>
              </a:ext>
            </a:extLst>
          </p:cNvPr>
          <p:cNvPicPr>
            <a:picLocks noChangeAspect="1"/>
          </p:cNvPicPr>
          <p:nvPr/>
        </p:nvPicPr>
        <p:blipFill>
          <a:blip r:embed="rId3"/>
          <a:stretch>
            <a:fillRect/>
          </a:stretch>
        </p:blipFill>
        <p:spPr>
          <a:xfrm>
            <a:off x="590835" y="2013745"/>
            <a:ext cx="11010330" cy="4608975"/>
          </a:xfrm>
          <a:prstGeom prst="rect">
            <a:avLst/>
          </a:prstGeom>
        </p:spPr>
      </p:pic>
      <p:sp>
        <p:nvSpPr>
          <p:cNvPr id="3" name="Subtitle 2">
            <a:extLst>
              <a:ext uri="{FF2B5EF4-FFF2-40B4-BE49-F238E27FC236}">
                <a16:creationId xmlns:a16="http://schemas.microsoft.com/office/drawing/2014/main" id="{73A00E39-8372-48FA-8095-02224B136E54}"/>
              </a:ext>
            </a:extLst>
          </p:cNvPr>
          <p:cNvSpPr>
            <a:spLocks noGrp="1"/>
          </p:cNvSpPr>
          <p:nvPr>
            <p:ph type="subTitle" idx="1"/>
          </p:nvPr>
        </p:nvSpPr>
        <p:spPr>
          <a:xfrm>
            <a:off x="1977006" y="601614"/>
            <a:ext cx="9144000" cy="1006579"/>
          </a:xfrm>
        </p:spPr>
        <p:txBody>
          <a:bodyPr/>
          <a:lstStyle/>
          <a:p>
            <a:r>
              <a:rPr lang="en-US" dirty="0"/>
              <a:t>More Detailed Strategic Objectives </a:t>
            </a:r>
            <a:endParaRPr lang="en-CA" dirty="0"/>
          </a:p>
        </p:txBody>
      </p:sp>
    </p:spTree>
    <p:extLst>
      <p:ext uri="{BB962C8B-B14F-4D97-AF65-F5344CB8AC3E}">
        <p14:creationId xmlns:p14="http://schemas.microsoft.com/office/powerpoint/2010/main" val="1121451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DFF811-4918-6E45-ABF7-EB1AC6B083D8}"/>
              </a:ext>
            </a:extLst>
          </p:cNvPr>
          <p:cNvPicPr>
            <a:picLocks noChangeAspect="1"/>
          </p:cNvPicPr>
          <p:nvPr/>
        </p:nvPicPr>
        <p:blipFill>
          <a:blip r:embed="rId3">
            <a:alphaModFix/>
          </a:blip>
          <a:stretch>
            <a:fillRect/>
          </a:stretch>
        </p:blipFill>
        <p:spPr>
          <a:xfrm>
            <a:off x="368092" y="482823"/>
            <a:ext cx="1136623" cy="831632"/>
          </a:xfrm>
          <a:prstGeom prst="rect">
            <a:avLst/>
          </a:prstGeom>
        </p:spPr>
      </p:pic>
      <p:pic>
        <p:nvPicPr>
          <p:cNvPr id="3" name="Picture 2">
            <a:extLst>
              <a:ext uri="{FF2B5EF4-FFF2-40B4-BE49-F238E27FC236}">
                <a16:creationId xmlns:a16="http://schemas.microsoft.com/office/drawing/2014/main" id="{D27B1ABB-3D06-6041-B470-A2E89715C7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908" y="716642"/>
            <a:ext cx="8531501" cy="4795002"/>
          </a:xfrm>
          <a:prstGeom prst="rect">
            <a:avLst/>
          </a:prstGeom>
        </p:spPr>
      </p:pic>
    </p:spTree>
    <p:extLst>
      <p:ext uri="{BB962C8B-B14F-4D97-AF65-F5344CB8AC3E}">
        <p14:creationId xmlns:p14="http://schemas.microsoft.com/office/powerpoint/2010/main" val="1413580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90553-7132-45D8-8F22-058131D8366A}"/>
              </a:ext>
            </a:extLst>
          </p:cNvPr>
          <p:cNvSpPr>
            <a:spLocks noGrp="1"/>
          </p:cNvSpPr>
          <p:nvPr>
            <p:ph type="ctrTitle"/>
          </p:nvPr>
        </p:nvSpPr>
        <p:spPr>
          <a:xfrm>
            <a:off x="1523999" y="2469278"/>
            <a:ext cx="10019252" cy="1700947"/>
          </a:xfrm>
        </p:spPr>
        <p:txBody>
          <a:bodyPr>
            <a:noAutofit/>
          </a:bodyPr>
          <a:lstStyle/>
          <a:p>
            <a:r>
              <a:rPr lang="en-US" sz="3200" dirty="0"/>
              <a:t>God of immeasurable grace,</a:t>
            </a:r>
            <a:br>
              <a:rPr lang="en-US" sz="3200" dirty="0"/>
            </a:br>
            <a:r>
              <a:rPr lang="en-US" sz="3200" dirty="0"/>
              <a:t>Bless us with spirituality as deep as the ocean;</a:t>
            </a:r>
            <a:br>
              <a:rPr lang="en-US" sz="3200" dirty="0"/>
            </a:br>
            <a:r>
              <a:rPr lang="en-US" sz="3200" dirty="0"/>
              <a:t>Call us to a discipleship as bold as the saints;</a:t>
            </a:r>
            <a:br>
              <a:rPr lang="en-US" sz="3200" dirty="0"/>
            </a:br>
            <a:r>
              <a:rPr lang="en-US" sz="3200" dirty="0"/>
              <a:t>Compel us to a justice as daring as the Redeemer’s love;</a:t>
            </a:r>
            <a:br>
              <a:rPr lang="en-US" sz="3200" dirty="0"/>
            </a:br>
            <a:r>
              <a:rPr lang="en-US" sz="3200" dirty="0"/>
              <a:t>In name of our Impossible Hope, Christ Jesus.</a:t>
            </a:r>
            <a:br>
              <a:rPr lang="en-US" sz="3200" dirty="0"/>
            </a:br>
            <a:r>
              <a:rPr lang="en-US" sz="3200" dirty="0"/>
              <a:t>Amen.</a:t>
            </a:r>
            <a:br>
              <a:rPr lang="en-US" sz="3200" dirty="0"/>
            </a:br>
            <a:endParaRPr lang="en-CA" sz="3200" dirty="0"/>
          </a:p>
        </p:txBody>
      </p:sp>
      <p:sp>
        <p:nvSpPr>
          <p:cNvPr id="3" name="Subtitle 2">
            <a:extLst>
              <a:ext uri="{FF2B5EF4-FFF2-40B4-BE49-F238E27FC236}">
                <a16:creationId xmlns:a16="http://schemas.microsoft.com/office/drawing/2014/main" id="{9AF3DE5A-FA96-471D-A471-B5278ED78358}"/>
              </a:ext>
            </a:extLst>
          </p:cNvPr>
          <p:cNvSpPr>
            <a:spLocks noGrp="1"/>
          </p:cNvSpPr>
          <p:nvPr>
            <p:ph type="subTitle" idx="1"/>
          </p:nvPr>
        </p:nvSpPr>
        <p:spPr>
          <a:xfrm>
            <a:off x="1946246" y="665016"/>
            <a:ext cx="8721754" cy="1006579"/>
          </a:xfrm>
        </p:spPr>
        <p:txBody>
          <a:bodyPr/>
          <a:lstStyle/>
          <a:p>
            <a:pPr algn="l"/>
            <a:r>
              <a:rPr lang="en-US" b="1" dirty="0"/>
              <a:t>Closing Prayer </a:t>
            </a:r>
            <a:endParaRPr lang="en-CA" b="1" dirty="0"/>
          </a:p>
        </p:txBody>
      </p:sp>
      <p:pic>
        <p:nvPicPr>
          <p:cNvPr id="5" name="Picture 4">
            <a:extLst>
              <a:ext uri="{FF2B5EF4-FFF2-40B4-BE49-F238E27FC236}">
                <a16:creationId xmlns:a16="http://schemas.microsoft.com/office/drawing/2014/main" id="{44949168-C943-4ABD-85A7-703CC405030E}"/>
              </a:ext>
            </a:extLst>
          </p:cNvPr>
          <p:cNvPicPr>
            <a:picLocks noChangeAspect="1"/>
          </p:cNvPicPr>
          <p:nvPr/>
        </p:nvPicPr>
        <p:blipFill>
          <a:blip r:embed="rId3"/>
          <a:stretch>
            <a:fillRect/>
          </a:stretch>
        </p:blipFill>
        <p:spPr>
          <a:xfrm>
            <a:off x="5318621" y="246063"/>
            <a:ext cx="6327781" cy="2009587"/>
          </a:xfrm>
          <a:prstGeom prst="rect">
            <a:avLst/>
          </a:prstGeom>
        </p:spPr>
      </p:pic>
    </p:spTree>
    <p:extLst>
      <p:ext uri="{BB962C8B-B14F-4D97-AF65-F5344CB8AC3E}">
        <p14:creationId xmlns:p14="http://schemas.microsoft.com/office/powerpoint/2010/main" val="208760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21440D-9691-4D8C-A3E9-3B9DFA8828D5}"/>
              </a:ext>
            </a:extLst>
          </p:cNvPr>
          <p:cNvPicPr>
            <a:picLocks noChangeAspect="1"/>
          </p:cNvPicPr>
          <p:nvPr/>
        </p:nvPicPr>
        <p:blipFill>
          <a:blip r:embed="rId3"/>
          <a:stretch>
            <a:fillRect/>
          </a:stretch>
        </p:blipFill>
        <p:spPr>
          <a:xfrm>
            <a:off x="790895" y="1368357"/>
            <a:ext cx="11038223" cy="4818433"/>
          </a:xfrm>
          <a:prstGeom prst="rect">
            <a:avLst/>
          </a:prstGeom>
          <a:ln>
            <a:noFill/>
          </a:ln>
          <a:effectLst>
            <a:softEdge rad="112500"/>
          </a:effectLst>
        </p:spPr>
      </p:pic>
      <p:sp>
        <p:nvSpPr>
          <p:cNvPr id="3" name="Content Placeholder 2">
            <a:extLst>
              <a:ext uri="{FF2B5EF4-FFF2-40B4-BE49-F238E27FC236}">
                <a16:creationId xmlns:a16="http://schemas.microsoft.com/office/drawing/2014/main" id="{BF6C7D7F-1AAD-40BD-B9D9-29D453C7CE32}"/>
              </a:ext>
            </a:extLst>
          </p:cNvPr>
          <p:cNvSpPr>
            <a:spLocks noGrp="1"/>
          </p:cNvSpPr>
          <p:nvPr>
            <p:ph idx="13"/>
          </p:nvPr>
        </p:nvSpPr>
        <p:spPr>
          <a:xfrm>
            <a:off x="1971471" y="4948068"/>
            <a:ext cx="9144000" cy="703668"/>
          </a:xfrm>
        </p:spPr>
        <p:txBody>
          <a:bodyPr/>
          <a:lstStyle/>
          <a:p>
            <a:pPr marL="0" indent="0" algn="ctr">
              <a:buNone/>
            </a:pPr>
            <a:r>
              <a:rPr lang="en-US" sz="4000" i="1" dirty="0">
                <a:solidFill>
                  <a:schemeClr val="bg1"/>
                </a:solidFill>
              </a:rPr>
              <a:t>“Since, then, we have such a hope, we act with great boldness.”  </a:t>
            </a:r>
            <a:r>
              <a:rPr lang="en-US" sz="4000" dirty="0">
                <a:solidFill>
                  <a:schemeClr val="bg1"/>
                </a:solidFill>
              </a:rPr>
              <a:t>-2 Cor. 3:12 </a:t>
            </a:r>
            <a:endParaRPr lang="en-CA" sz="4000" dirty="0">
              <a:solidFill>
                <a:schemeClr val="bg1"/>
              </a:solidFill>
            </a:endParaRPr>
          </a:p>
        </p:txBody>
      </p:sp>
    </p:spTree>
    <p:extLst>
      <p:ext uri="{BB962C8B-B14F-4D97-AF65-F5344CB8AC3E}">
        <p14:creationId xmlns:p14="http://schemas.microsoft.com/office/powerpoint/2010/main" val="3800337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F0CB-948D-429A-BF31-BD8E0E96FF9E}"/>
              </a:ext>
            </a:extLst>
          </p:cNvPr>
          <p:cNvSpPr>
            <a:spLocks noGrp="1"/>
          </p:cNvSpPr>
          <p:nvPr>
            <p:ph type="ctrTitle"/>
          </p:nvPr>
        </p:nvSpPr>
        <p:spPr/>
        <p:txBody>
          <a:bodyPr/>
          <a:lstStyle/>
          <a:p>
            <a:r>
              <a:rPr lang="en-US" dirty="0"/>
              <a:t>Consultation</a:t>
            </a:r>
            <a:endParaRPr lang="en-CA" dirty="0"/>
          </a:p>
        </p:txBody>
      </p:sp>
      <p:sp>
        <p:nvSpPr>
          <p:cNvPr id="3" name="Content Placeholder 2">
            <a:extLst>
              <a:ext uri="{FF2B5EF4-FFF2-40B4-BE49-F238E27FC236}">
                <a16:creationId xmlns:a16="http://schemas.microsoft.com/office/drawing/2014/main" id="{7EEB3ADB-744C-4D74-A62D-0224C646AF0D}"/>
              </a:ext>
            </a:extLst>
          </p:cNvPr>
          <p:cNvSpPr>
            <a:spLocks noGrp="1"/>
          </p:cNvSpPr>
          <p:nvPr>
            <p:ph idx="13"/>
          </p:nvPr>
        </p:nvSpPr>
        <p:spPr>
          <a:xfrm>
            <a:off x="391195" y="1658859"/>
            <a:ext cx="6445833" cy="4017818"/>
          </a:xfrm>
        </p:spPr>
        <p:txBody>
          <a:bodyPr/>
          <a:lstStyle/>
          <a:p>
            <a:r>
              <a:rPr lang="en-US" sz="3600" dirty="0"/>
              <a:t>5 English Town Halls</a:t>
            </a:r>
          </a:p>
          <a:p>
            <a:r>
              <a:rPr lang="en-US" sz="3600" dirty="0"/>
              <a:t>1 French Town Hall </a:t>
            </a:r>
          </a:p>
          <a:p>
            <a:r>
              <a:rPr lang="en-US" sz="3600" dirty="0"/>
              <a:t> 4 Indigenous Church Circles</a:t>
            </a:r>
          </a:p>
          <a:p>
            <a:r>
              <a:rPr lang="en-US" sz="3600" dirty="0"/>
              <a:t>25 focus groups</a:t>
            </a:r>
          </a:p>
          <a:p>
            <a:r>
              <a:rPr lang="en-US" sz="3600" dirty="0"/>
              <a:t>Survey of General Council Commissioners</a:t>
            </a:r>
          </a:p>
          <a:p>
            <a:endParaRPr lang="en-CA" dirty="0"/>
          </a:p>
        </p:txBody>
      </p:sp>
      <p:pic>
        <p:nvPicPr>
          <p:cNvPr id="5" name="Picture 4">
            <a:extLst>
              <a:ext uri="{FF2B5EF4-FFF2-40B4-BE49-F238E27FC236}">
                <a16:creationId xmlns:a16="http://schemas.microsoft.com/office/drawing/2014/main" id="{8329F907-263F-41D3-96ED-C63908799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7037" y="1275126"/>
            <a:ext cx="4686656" cy="31248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38709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ffirmations: &#10;Basis of Union, 1940 Statement of Faith, A New Creed, Song of Faith.">
            <a:extLst>
              <a:ext uri="{FF2B5EF4-FFF2-40B4-BE49-F238E27FC236}">
                <a16:creationId xmlns:a16="http://schemas.microsoft.com/office/drawing/2014/main" id="{023D330B-D9CD-5A4F-A11F-2F6FD10D9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000" y="0"/>
            <a:ext cx="11008000" cy="6192000"/>
          </a:xfrm>
          <a:prstGeom prst="rect">
            <a:avLst/>
          </a:prstGeom>
        </p:spPr>
      </p:pic>
    </p:spTree>
    <p:extLst>
      <p:ext uri="{BB962C8B-B14F-4D97-AF65-F5344CB8AC3E}">
        <p14:creationId xmlns:p14="http://schemas.microsoft.com/office/powerpoint/2010/main" val="23055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mmitments: &#10;Right Relations with Indigenous peoples. Becoming a Church that is: Anti-Racist; Affirming; Open, Accessible and Barrier Free; Intercultural and Functionally Bilingual. Principles of Partnership.">
            <a:extLst>
              <a:ext uri="{FF2B5EF4-FFF2-40B4-BE49-F238E27FC236}">
                <a16:creationId xmlns:a16="http://schemas.microsoft.com/office/drawing/2014/main" id="{F027EF11-A5C6-7B46-8F8E-8323860FFC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000" y="0"/>
            <a:ext cx="11008000" cy="6192000"/>
          </a:xfrm>
          <a:prstGeom prst="rect">
            <a:avLst/>
          </a:prstGeom>
        </p:spPr>
      </p:pic>
    </p:spTree>
    <p:extLst>
      <p:ext uri="{BB962C8B-B14F-4D97-AF65-F5344CB8AC3E}">
        <p14:creationId xmlns:p14="http://schemas.microsoft.com/office/powerpoint/2010/main" val="1106914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Values:&#10;Christian Faith, Sacred Story, Compassion, Integrity, Respect, Community, Equity,Reconciliation, Service, Humility, Innovation.">
            <a:extLst>
              <a:ext uri="{FF2B5EF4-FFF2-40B4-BE49-F238E27FC236}">
                <a16:creationId xmlns:a16="http://schemas.microsoft.com/office/drawing/2014/main" id="{9B72F367-FE2C-0145-B32C-AD84BCAC05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000" y="0"/>
            <a:ext cx="11008000" cy="6192000"/>
          </a:xfrm>
          <a:prstGeom prst="rect">
            <a:avLst/>
          </a:prstGeom>
        </p:spPr>
      </p:pic>
    </p:spTree>
    <p:extLst>
      <p:ext uri="{BB962C8B-B14F-4D97-AF65-F5344CB8AC3E}">
        <p14:creationId xmlns:p14="http://schemas.microsoft.com/office/powerpoint/2010/main" val="1238607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application&#10;&#10;Description automatically generated">
            <a:extLst>
              <a:ext uri="{FF2B5EF4-FFF2-40B4-BE49-F238E27FC236}">
                <a16:creationId xmlns:a16="http://schemas.microsoft.com/office/drawing/2014/main" id="{AE3E01C9-80A7-5C4D-98E3-D29A3E47F8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600" y="0"/>
            <a:ext cx="0" cy="0"/>
          </a:xfrm>
          <a:prstGeom prst="rect">
            <a:avLst/>
          </a:prstGeom>
        </p:spPr>
      </p:pic>
      <p:pic>
        <p:nvPicPr>
          <p:cNvPr id="6" name="Picture 5" descr="The Call: &#10;Deep Spirituality, &#10;Bold Discipleship, &#10;Daring Justice.">
            <a:extLst>
              <a:ext uri="{FF2B5EF4-FFF2-40B4-BE49-F238E27FC236}">
                <a16:creationId xmlns:a16="http://schemas.microsoft.com/office/drawing/2014/main" id="{1C069F53-1E66-C542-AE6F-2BA903524A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00" y="0"/>
            <a:ext cx="11008000" cy="6192000"/>
          </a:xfrm>
          <a:prstGeom prst="rect">
            <a:avLst/>
          </a:prstGeom>
        </p:spPr>
      </p:pic>
    </p:spTree>
    <p:extLst>
      <p:ext uri="{BB962C8B-B14F-4D97-AF65-F5344CB8AC3E}">
        <p14:creationId xmlns:p14="http://schemas.microsoft.com/office/powerpoint/2010/main" val="3303408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Vision: &#10;Called by God, as disciples of Jesus, The United Church of Canada seeks to be a bold, connected, evolving church of diverse, courageous, hope-filled communities united in deep spirituality, inspiring worship, and daring justice.">
            <a:extLst>
              <a:ext uri="{FF2B5EF4-FFF2-40B4-BE49-F238E27FC236}">
                <a16:creationId xmlns:a16="http://schemas.microsoft.com/office/drawing/2014/main" id="{3D9454C7-79C9-EE40-BF31-3286CFF8D7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765" y="-1"/>
            <a:ext cx="11007635" cy="6191795"/>
          </a:xfrm>
          <a:prstGeom prst="rect">
            <a:avLst/>
          </a:prstGeom>
        </p:spPr>
      </p:pic>
      <p:pic>
        <p:nvPicPr>
          <p:cNvPr id="5" name="Picture 4">
            <a:extLst>
              <a:ext uri="{FF2B5EF4-FFF2-40B4-BE49-F238E27FC236}">
                <a16:creationId xmlns:a16="http://schemas.microsoft.com/office/drawing/2014/main" id="{2ADFF811-4918-6E45-ABF7-EB1AC6B083D8}"/>
              </a:ext>
            </a:extLst>
          </p:cNvPr>
          <p:cNvPicPr>
            <a:picLocks noChangeAspect="1"/>
          </p:cNvPicPr>
          <p:nvPr/>
        </p:nvPicPr>
        <p:blipFill>
          <a:blip r:embed="rId4">
            <a:alphaModFix/>
          </a:blip>
          <a:stretch>
            <a:fillRect/>
          </a:stretch>
        </p:blipFill>
        <p:spPr>
          <a:xfrm>
            <a:off x="368092" y="482823"/>
            <a:ext cx="1136623" cy="831632"/>
          </a:xfrm>
          <a:prstGeom prst="rect">
            <a:avLst/>
          </a:prstGeom>
        </p:spPr>
      </p:pic>
    </p:spTree>
    <p:extLst>
      <p:ext uri="{BB962C8B-B14F-4D97-AF65-F5344CB8AC3E}">
        <p14:creationId xmlns:p14="http://schemas.microsoft.com/office/powerpoint/2010/main" val="1625512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DFF811-4918-6E45-ABF7-EB1AC6B083D8}"/>
              </a:ext>
            </a:extLst>
          </p:cNvPr>
          <p:cNvPicPr>
            <a:picLocks noChangeAspect="1"/>
          </p:cNvPicPr>
          <p:nvPr/>
        </p:nvPicPr>
        <p:blipFill>
          <a:blip r:embed="rId3">
            <a:alphaModFix/>
          </a:blip>
          <a:stretch>
            <a:fillRect/>
          </a:stretch>
        </p:blipFill>
        <p:spPr>
          <a:xfrm>
            <a:off x="368092" y="482823"/>
            <a:ext cx="1136623" cy="831632"/>
          </a:xfrm>
          <a:prstGeom prst="rect">
            <a:avLst/>
          </a:prstGeom>
        </p:spPr>
      </p:pic>
      <p:pic>
        <p:nvPicPr>
          <p:cNvPr id="9" name="Picture 8" descr="Objectives: &#10;Indigenous Pathways, Leadership, Justice, Invitation, Climate Integrity, Common Good.">
            <a:extLst>
              <a:ext uri="{FF2B5EF4-FFF2-40B4-BE49-F238E27FC236}">
                <a16:creationId xmlns:a16="http://schemas.microsoft.com/office/drawing/2014/main" id="{B0469B7D-3F86-BE4D-BE61-1CFCE09D8C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00" y="0"/>
            <a:ext cx="11008000" cy="6192000"/>
          </a:xfrm>
          <a:prstGeom prst="rect">
            <a:avLst/>
          </a:prstGeom>
        </p:spPr>
      </p:pic>
    </p:spTree>
    <p:extLst>
      <p:ext uri="{BB962C8B-B14F-4D97-AF65-F5344CB8AC3E}">
        <p14:creationId xmlns:p14="http://schemas.microsoft.com/office/powerpoint/2010/main" val="28295145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20D04E1B-0DDA-7443-899E-DC67DEEE4B80}" vid="{7133560B-1A46-D44C-B00B-66248913434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0F90F580CCF94B8C7792829803DC9B" ma:contentTypeVersion="15" ma:contentTypeDescription="Create a new document." ma:contentTypeScope="" ma:versionID="cd9a20e39098171322adb315e4bdb8da">
  <xsd:schema xmlns:xsd="http://www.w3.org/2001/XMLSchema" xmlns:xs="http://www.w3.org/2001/XMLSchema" xmlns:p="http://schemas.microsoft.com/office/2006/metadata/properties" xmlns:ns2="0945dc85-86e9-48e2-a4cc-da931b06ff27" xmlns:ns3="0913acd0-3ac5-4279-97b6-35f568e26755" targetNamespace="http://schemas.microsoft.com/office/2006/metadata/properties" ma:root="true" ma:fieldsID="10e37414fc163116c866fb43776010e9" ns2:_="" ns3:_="">
    <xsd:import namespace="0945dc85-86e9-48e2-a4cc-da931b06ff27"/>
    <xsd:import namespace="0913acd0-3ac5-4279-97b6-35f568e2675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FileType"/>
                <xsd:element ref="ns2:Language"/>
                <xsd:element ref="ns2:lcf76f155ced4ddcb4097134ff3c332f" minOccurs="0"/>
                <xsd:element ref="ns3:TaxCatchAll"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45dc85-86e9-48e2-a4cc-da931b06ff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FileType" ma:index="15" ma:displayName="File Type" ma:format="Dropdown" ma:internalName="FileType">
      <xsd:simpleType>
        <xsd:restriction base="dms:Choice">
          <xsd:enumeration value="Image"/>
          <xsd:enumeration value="Document"/>
          <xsd:enumeration value="Background Info"/>
        </xsd:restriction>
      </xsd:simpleType>
    </xsd:element>
    <xsd:element name="Language" ma:index="16" ma:displayName="Language" ma:default="English" ma:description="Language of the document/file" ma:format="Dropdown" ma:internalName="Language">
      <xsd:simpleType>
        <xsd:restriction base="dms:Choice">
          <xsd:enumeration value="English"/>
          <xsd:enumeration value="French"/>
          <xsd:enumeration value="Korean"/>
          <xsd:enumeration value="Mohawk"/>
          <xsd:enumeration value="Spanish"/>
          <xsd:enumeration value="Tagalog"/>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c940ca1-5ff5-4c12-9ecd-e33ede4a829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13acd0-3ac5-4279-97b6-35f568e26755"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5d0c1941-30a3-449b-9370-9aaf1a49d8e4}" ma:internalName="TaxCatchAll" ma:showField="CatchAllData" ma:web="0913acd0-3ac5-4279-97b6-35f568e2675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FileType xmlns="0945dc85-86e9-48e2-a4cc-da931b06ff27">Document</FileType>
    <Language xmlns="0945dc85-86e9-48e2-a4cc-da931b06ff27">English</Language>
    <lcf76f155ced4ddcb4097134ff3c332f xmlns="0945dc85-86e9-48e2-a4cc-da931b06ff27">
      <Terms xmlns="http://schemas.microsoft.com/office/infopath/2007/PartnerControls"/>
    </lcf76f155ced4ddcb4097134ff3c332f>
    <TaxCatchAll xmlns="0913acd0-3ac5-4279-97b6-35f568e26755" xsi:nil="true"/>
  </documentManagement>
</p:properties>
</file>

<file path=customXml/itemProps1.xml><?xml version="1.0" encoding="utf-8"?>
<ds:datastoreItem xmlns:ds="http://schemas.openxmlformats.org/officeDocument/2006/customXml" ds:itemID="{F490E686-FB6E-4B65-AE14-C69ADFA7608A}">
  <ds:schemaRefs>
    <ds:schemaRef ds:uri="http://schemas.microsoft.com/sharepoint/v3/contenttype/forms"/>
  </ds:schemaRefs>
</ds:datastoreItem>
</file>

<file path=customXml/itemProps2.xml><?xml version="1.0" encoding="utf-8"?>
<ds:datastoreItem xmlns:ds="http://schemas.openxmlformats.org/officeDocument/2006/customXml" ds:itemID="{78520614-474B-44F2-A979-7FE1C88AAC31}"/>
</file>

<file path=customXml/itemProps3.xml><?xml version="1.0" encoding="utf-8"?>
<ds:datastoreItem xmlns:ds="http://schemas.openxmlformats.org/officeDocument/2006/customXml" ds:itemID="{AAE8E467-AA19-4E00-AD8C-BB9A607F9EC0}">
  <ds:schemaRefs>
    <ds:schemaRef ds:uri="http://purl.org/dc/terms/"/>
    <ds:schemaRef ds:uri="http://www.w3.org/XML/1998/namespace"/>
    <ds:schemaRef ds:uri="a75c93fd-6d6f-48b7-bc7f-afb6524c983d"/>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elements/1.1/"/>
    <ds:schemaRef ds:uri="8afc2729-647a-4933-a6a7-f94e10f1b572"/>
    <ds:schemaRef ds:uri="http://purl.org/dc/dcmitype/"/>
    <ds:schemaRef ds:uri="0945dc85-86e9-48e2-a4cc-da931b06ff27"/>
    <ds:schemaRef ds:uri="0913acd0-3ac5-4279-97b6-35f568e26755"/>
  </ds:schemaRefs>
</ds:datastoreItem>
</file>

<file path=docProps/app.xml><?xml version="1.0" encoding="utf-8"?>
<Properties xmlns="http://schemas.openxmlformats.org/officeDocument/2006/extended-properties" xmlns:vt="http://schemas.openxmlformats.org/officeDocument/2006/docPropsVTypes">
  <Template>Office Theme</Template>
  <TotalTime>761</TotalTime>
  <Words>1311</Words>
  <Application>Microsoft Office PowerPoint</Application>
  <PresentationFormat>Widescreen</PresentationFormat>
  <Paragraphs>84</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Strategic Plan of The United Church of Canada</vt:lpstr>
      <vt:lpstr>PowerPoint Presentation</vt:lpstr>
      <vt:lpstr>Consultation</vt:lpstr>
      <vt:lpstr>PowerPoint Presentation</vt:lpstr>
      <vt:lpstr>PowerPoint Presentation</vt:lpstr>
      <vt:lpstr>PowerPoint Presentation</vt:lpstr>
      <vt:lpstr>PowerPoint Presentation</vt:lpstr>
      <vt:lpstr>PowerPoint Presentation</vt:lpstr>
      <vt:lpstr>PowerPoint Presentation</vt:lpstr>
      <vt:lpstr>Strategic Objectives</vt:lpstr>
      <vt:lpstr>PowerPoint Presentation</vt:lpstr>
      <vt:lpstr>PowerPoint Presentation</vt:lpstr>
      <vt:lpstr>God of immeasurable grace, Bless us with spirituality as deep as the ocean; Call us to a discipleship as bold as the saints; Compel us to a justice as daring as the Redeemer’s love; In name of our Impossible Hope, Christ Jesus. Amen.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Strategic Plan of The United Church of Canada</dc:title>
  <dc:creator>Juniper Gaspar</dc:creator>
  <cp:lastModifiedBy>Jennifer Henry</cp:lastModifiedBy>
  <cp:revision>17</cp:revision>
  <cp:lastPrinted>2022-05-17T15:00:09Z</cp:lastPrinted>
  <dcterms:created xsi:type="dcterms:W3CDTF">2022-05-03T14:41:35Z</dcterms:created>
  <dcterms:modified xsi:type="dcterms:W3CDTF">2023-07-10T19:42:35Z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0x010100710F90F580CCF94B8C7792829803DC9B</vt:lpwstr>
  </property>
  <property fmtid="{D5CDD505-2E9C-101B-9397-08002B2CF9AE}" pid="3" name="MediaServiceImageTags">
    <vt:lpwstr/>
  </property>
</Properties>
</file>